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9" r:id="rId4"/>
  </p:sldMasterIdLst>
  <p:notesMasterIdLst>
    <p:notesMasterId r:id="rId88"/>
  </p:notesMasterIdLst>
  <p:handoutMasterIdLst>
    <p:handoutMasterId r:id="rId89"/>
  </p:handoutMasterIdLst>
  <p:sldIdLst>
    <p:sldId id="279" r:id="rId5"/>
    <p:sldId id="7511" r:id="rId6"/>
    <p:sldId id="7519" r:id="rId7"/>
    <p:sldId id="7518" r:id="rId8"/>
    <p:sldId id="7520" r:id="rId9"/>
    <p:sldId id="7521" r:id="rId10"/>
    <p:sldId id="7522" r:id="rId11"/>
    <p:sldId id="7523" r:id="rId12"/>
    <p:sldId id="7527" r:id="rId13"/>
    <p:sldId id="7528" r:id="rId14"/>
    <p:sldId id="7547" r:id="rId15"/>
    <p:sldId id="7530" r:id="rId16"/>
    <p:sldId id="7529" r:id="rId17"/>
    <p:sldId id="7531" r:id="rId18"/>
    <p:sldId id="7532" r:id="rId19"/>
    <p:sldId id="7533" r:id="rId20"/>
    <p:sldId id="7534" r:id="rId21"/>
    <p:sldId id="7535" r:id="rId22"/>
    <p:sldId id="7536" r:id="rId23"/>
    <p:sldId id="7548" r:id="rId24"/>
    <p:sldId id="7537" r:id="rId25"/>
    <p:sldId id="7538" r:id="rId26"/>
    <p:sldId id="7539" r:id="rId27"/>
    <p:sldId id="7540" r:id="rId28"/>
    <p:sldId id="7541" r:id="rId29"/>
    <p:sldId id="7542" r:id="rId30"/>
    <p:sldId id="7543" r:id="rId31"/>
    <p:sldId id="7544" r:id="rId32"/>
    <p:sldId id="7549" r:id="rId33"/>
    <p:sldId id="7545" r:id="rId34"/>
    <p:sldId id="7546" r:id="rId35"/>
    <p:sldId id="7550" r:id="rId36"/>
    <p:sldId id="7552" r:id="rId37"/>
    <p:sldId id="7554" r:id="rId38"/>
    <p:sldId id="7551" r:id="rId39"/>
    <p:sldId id="7555" r:id="rId40"/>
    <p:sldId id="7556" r:id="rId41"/>
    <p:sldId id="7557" r:id="rId42"/>
    <p:sldId id="7558" r:id="rId43"/>
    <p:sldId id="7559" r:id="rId44"/>
    <p:sldId id="7561" r:id="rId45"/>
    <p:sldId id="7560" r:id="rId46"/>
    <p:sldId id="7562" r:id="rId47"/>
    <p:sldId id="7563" r:id="rId48"/>
    <p:sldId id="7565" r:id="rId49"/>
    <p:sldId id="7566" r:id="rId50"/>
    <p:sldId id="7568" r:id="rId51"/>
    <p:sldId id="7569" r:id="rId52"/>
    <p:sldId id="7588" r:id="rId53"/>
    <p:sldId id="7581" r:id="rId54"/>
    <p:sldId id="7582" r:id="rId55"/>
    <p:sldId id="7583" r:id="rId56"/>
    <p:sldId id="7584" r:id="rId57"/>
    <p:sldId id="7585" r:id="rId58"/>
    <p:sldId id="7586" r:id="rId59"/>
    <p:sldId id="7589" r:id="rId60"/>
    <p:sldId id="7590" r:id="rId61"/>
    <p:sldId id="7591" r:id="rId62"/>
    <p:sldId id="7592" r:id="rId63"/>
    <p:sldId id="7593" r:id="rId64"/>
    <p:sldId id="7594" r:id="rId65"/>
    <p:sldId id="7595" r:id="rId66"/>
    <p:sldId id="7596" r:id="rId67"/>
    <p:sldId id="7597" r:id="rId68"/>
    <p:sldId id="7599" r:id="rId69"/>
    <p:sldId id="7600" r:id="rId70"/>
    <p:sldId id="7601" r:id="rId71"/>
    <p:sldId id="7603" r:id="rId72"/>
    <p:sldId id="7604" r:id="rId73"/>
    <p:sldId id="7605" r:id="rId74"/>
    <p:sldId id="7606" r:id="rId75"/>
    <p:sldId id="7607" r:id="rId76"/>
    <p:sldId id="7608" r:id="rId77"/>
    <p:sldId id="7609" r:id="rId78"/>
    <p:sldId id="7610" r:id="rId79"/>
    <p:sldId id="7611" r:id="rId80"/>
    <p:sldId id="7612" r:id="rId81"/>
    <p:sldId id="7613" r:id="rId82"/>
    <p:sldId id="7614" r:id="rId83"/>
    <p:sldId id="7616" r:id="rId84"/>
    <p:sldId id="7615" r:id="rId85"/>
    <p:sldId id="7618" r:id="rId86"/>
    <p:sldId id="7619" r:id="rId87"/>
  </p:sldIdLst>
  <p:sldSz cx="9906000" cy="6858000" type="A4"/>
  <p:notesSz cx="6805613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b="1" kern="1200">
        <a:solidFill>
          <a:srgbClr val="000000"/>
        </a:solidFill>
        <a:latin typeface="가는각진제목체" pitchFamily="18" charset="-127"/>
        <a:ea typeface="가는각진제목체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b="1" kern="1200">
        <a:solidFill>
          <a:srgbClr val="000000"/>
        </a:solidFill>
        <a:latin typeface="가는각진제목체" pitchFamily="18" charset="-127"/>
        <a:ea typeface="가는각진제목체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b="1" kern="1200">
        <a:solidFill>
          <a:srgbClr val="000000"/>
        </a:solidFill>
        <a:latin typeface="가는각진제목체" pitchFamily="18" charset="-127"/>
        <a:ea typeface="가는각진제목체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b="1" kern="1200">
        <a:solidFill>
          <a:srgbClr val="000000"/>
        </a:solidFill>
        <a:latin typeface="가는각진제목체" pitchFamily="18" charset="-127"/>
        <a:ea typeface="가는각진제목체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b="1" kern="1200">
        <a:solidFill>
          <a:srgbClr val="000000"/>
        </a:solidFill>
        <a:latin typeface="가는각진제목체" pitchFamily="18" charset="-127"/>
        <a:ea typeface="가는각진제목체" pitchFamily="18" charset="-127"/>
        <a:cs typeface="+mn-cs"/>
      </a:defRPr>
    </a:lvl5pPr>
    <a:lvl6pPr marL="2286000" algn="l" defTabSz="914400" rtl="0" eaLnBrk="1" latinLnBrk="1" hangingPunct="1">
      <a:defRPr b="1" kern="1200">
        <a:solidFill>
          <a:srgbClr val="000000"/>
        </a:solidFill>
        <a:latin typeface="가는각진제목체" pitchFamily="18" charset="-127"/>
        <a:ea typeface="가는각진제목체" pitchFamily="18" charset="-127"/>
        <a:cs typeface="+mn-cs"/>
      </a:defRPr>
    </a:lvl6pPr>
    <a:lvl7pPr marL="2743200" algn="l" defTabSz="914400" rtl="0" eaLnBrk="1" latinLnBrk="1" hangingPunct="1">
      <a:defRPr b="1" kern="1200">
        <a:solidFill>
          <a:srgbClr val="000000"/>
        </a:solidFill>
        <a:latin typeface="가는각진제목체" pitchFamily="18" charset="-127"/>
        <a:ea typeface="가는각진제목체" pitchFamily="18" charset="-127"/>
        <a:cs typeface="+mn-cs"/>
      </a:defRPr>
    </a:lvl7pPr>
    <a:lvl8pPr marL="3200400" algn="l" defTabSz="914400" rtl="0" eaLnBrk="1" latinLnBrk="1" hangingPunct="1">
      <a:defRPr b="1" kern="1200">
        <a:solidFill>
          <a:srgbClr val="000000"/>
        </a:solidFill>
        <a:latin typeface="가는각진제목체" pitchFamily="18" charset="-127"/>
        <a:ea typeface="가는각진제목체" pitchFamily="18" charset="-127"/>
        <a:cs typeface="+mn-cs"/>
      </a:defRPr>
    </a:lvl8pPr>
    <a:lvl9pPr marL="3657600" algn="l" defTabSz="914400" rtl="0" eaLnBrk="1" latinLnBrk="1" hangingPunct="1">
      <a:defRPr b="1" kern="1200">
        <a:solidFill>
          <a:srgbClr val="000000"/>
        </a:solidFill>
        <a:latin typeface="가는각진제목체" pitchFamily="18" charset="-127"/>
        <a:ea typeface="가는각진제목체" pitchFamily="18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8E00B75-4806-41B9-8D75-B1EE7628EC35}">
          <p14:sldIdLst>
            <p14:sldId id="279"/>
            <p14:sldId id="7511"/>
            <p14:sldId id="7519"/>
            <p14:sldId id="7518"/>
            <p14:sldId id="7520"/>
            <p14:sldId id="7521"/>
            <p14:sldId id="7522"/>
            <p14:sldId id="7523"/>
            <p14:sldId id="7527"/>
            <p14:sldId id="7528"/>
            <p14:sldId id="7547"/>
            <p14:sldId id="7530"/>
            <p14:sldId id="7529"/>
            <p14:sldId id="7531"/>
            <p14:sldId id="7532"/>
            <p14:sldId id="7533"/>
            <p14:sldId id="7534"/>
            <p14:sldId id="7535"/>
            <p14:sldId id="7536"/>
            <p14:sldId id="7548"/>
            <p14:sldId id="7537"/>
            <p14:sldId id="7538"/>
            <p14:sldId id="7539"/>
            <p14:sldId id="7540"/>
            <p14:sldId id="7541"/>
            <p14:sldId id="7542"/>
            <p14:sldId id="7543"/>
            <p14:sldId id="7544"/>
            <p14:sldId id="7549"/>
            <p14:sldId id="7545"/>
            <p14:sldId id="7546"/>
            <p14:sldId id="7550"/>
            <p14:sldId id="7552"/>
            <p14:sldId id="7554"/>
            <p14:sldId id="7551"/>
            <p14:sldId id="7555"/>
            <p14:sldId id="7556"/>
            <p14:sldId id="7557"/>
            <p14:sldId id="7558"/>
            <p14:sldId id="7559"/>
            <p14:sldId id="7561"/>
            <p14:sldId id="7560"/>
            <p14:sldId id="7562"/>
            <p14:sldId id="7563"/>
            <p14:sldId id="7565"/>
            <p14:sldId id="7566"/>
            <p14:sldId id="7568"/>
            <p14:sldId id="7569"/>
            <p14:sldId id="7588"/>
            <p14:sldId id="7581"/>
            <p14:sldId id="7582"/>
            <p14:sldId id="7583"/>
            <p14:sldId id="7584"/>
            <p14:sldId id="7585"/>
            <p14:sldId id="7586"/>
            <p14:sldId id="7589"/>
            <p14:sldId id="7590"/>
            <p14:sldId id="7591"/>
            <p14:sldId id="7592"/>
            <p14:sldId id="7593"/>
            <p14:sldId id="7594"/>
            <p14:sldId id="7595"/>
            <p14:sldId id="7596"/>
            <p14:sldId id="7597"/>
            <p14:sldId id="7599"/>
            <p14:sldId id="7600"/>
            <p14:sldId id="7601"/>
            <p14:sldId id="7603"/>
            <p14:sldId id="7604"/>
            <p14:sldId id="7605"/>
            <p14:sldId id="7606"/>
            <p14:sldId id="7607"/>
            <p14:sldId id="7608"/>
            <p14:sldId id="7609"/>
            <p14:sldId id="7610"/>
            <p14:sldId id="7611"/>
            <p14:sldId id="7612"/>
            <p14:sldId id="7613"/>
            <p14:sldId id="7614"/>
            <p14:sldId id="7616"/>
            <p14:sldId id="7615"/>
            <p14:sldId id="7618"/>
            <p14:sldId id="7619"/>
          </p14:sldIdLst>
        </p14:section>
        <p14:section name="참조" id="{CEBFEC63-C197-4420-9818-FCB9A6F0576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257">
          <p15:clr>
            <a:srgbClr val="A4A3A4"/>
          </p15:clr>
        </p15:guide>
        <p15:guide id="3" pos="59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한" lastIdx="1" clrIdx="0">
    <p:extLst>
      <p:ext uri="{19B8F6BF-5375-455C-9EA6-DF929625EA0E}">
        <p15:presenceInfo xmlns:p15="http://schemas.microsoft.com/office/powerpoint/2012/main" userId="S-1-5-21-544227037-1609704720-3443311075-97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00"/>
    <a:srgbClr val="FF99FF"/>
    <a:srgbClr val="1D8900"/>
    <a:srgbClr val="F8FEB0"/>
    <a:srgbClr val="007CBC"/>
    <a:srgbClr val="FFCC99"/>
    <a:srgbClr val="CCFF99"/>
    <a:srgbClr val="FFCCFF"/>
    <a:srgbClr val="E6E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419C6-4A91-4615-8508-67C4034EDE34}" v="277" dt="2021-08-18T04:29:20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 autoAdjust="0"/>
    <p:restoredTop sz="95964" autoAdjust="0"/>
  </p:normalViewPr>
  <p:slideViewPr>
    <p:cSldViewPr snapToGrid="0">
      <p:cViewPr varScale="1">
        <p:scale>
          <a:sx n="83" d="100"/>
          <a:sy n="83" d="100"/>
        </p:scale>
        <p:origin x="1152" y="77"/>
      </p:cViewPr>
      <p:guideLst>
        <p:guide orient="horz" pos="482"/>
        <p:guide pos="257"/>
        <p:guide pos="59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636" y="108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301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62" tIns="45831" rIns="91662" bIns="45831" numCol="1" anchor="t" anchorCtr="0" compatLnSpc="1">
            <a:prstTxWarp prst="textNoShape">
              <a:avLst/>
            </a:prstTxWarp>
          </a:bodyPr>
          <a:lstStyle>
            <a:lvl1pPr defTabSz="915730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725" y="1"/>
            <a:ext cx="2947301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62" tIns="45831" rIns="91662" bIns="45831" numCol="1" anchor="t" anchorCtr="0" compatLnSpc="1">
            <a:prstTxWarp prst="textNoShape">
              <a:avLst/>
            </a:prstTxWarp>
          </a:bodyPr>
          <a:lstStyle>
            <a:lvl1pPr algn="r" defTabSz="915730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9275"/>
            <a:ext cx="2947301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62" tIns="45831" rIns="91662" bIns="45831" numCol="1" anchor="b" anchorCtr="0" compatLnSpc="1">
            <a:prstTxWarp prst="textNoShape">
              <a:avLst/>
            </a:prstTxWarp>
          </a:bodyPr>
          <a:lstStyle>
            <a:lvl1pPr defTabSz="915730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725" y="9439275"/>
            <a:ext cx="2947301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62" tIns="45831" rIns="91662" bIns="45831" numCol="1" anchor="b" anchorCtr="0" compatLnSpc="1">
            <a:prstTxWarp prst="textNoShape">
              <a:avLst/>
            </a:prstTxWarp>
          </a:bodyPr>
          <a:lstStyle>
            <a:lvl1pPr algn="r" defTabSz="915730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5C999E4-4A97-4144-8036-9B1864920BB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083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7301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62" tIns="45831" rIns="91662" bIns="45831" numCol="1" anchor="t" anchorCtr="0" compatLnSpc="1">
            <a:prstTxWarp prst="textNoShape">
              <a:avLst/>
            </a:prstTxWarp>
          </a:bodyPr>
          <a:lstStyle>
            <a:lvl1pPr defTabSz="915730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725" y="1"/>
            <a:ext cx="2947301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62" tIns="45831" rIns="91662" bIns="45831" numCol="1" anchor="t" anchorCtr="0" compatLnSpc="1">
            <a:prstTxWarp prst="textNoShape">
              <a:avLst/>
            </a:prstTxWarp>
          </a:bodyPr>
          <a:lstStyle>
            <a:lvl1pPr algn="r" defTabSz="915730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84800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880" y="4721226"/>
            <a:ext cx="5443855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62" tIns="45831" rIns="91662" bIns="458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9275"/>
            <a:ext cx="2947301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62" tIns="45831" rIns="91662" bIns="45831" numCol="1" anchor="b" anchorCtr="0" compatLnSpc="1">
            <a:prstTxWarp prst="textNoShape">
              <a:avLst/>
            </a:prstTxWarp>
          </a:bodyPr>
          <a:lstStyle>
            <a:lvl1pPr defTabSz="915730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725" y="9439275"/>
            <a:ext cx="2947301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62" tIns="45831" rIns="91662" bIns="45831" numCol="1" anchor="b" anchorCtr="0" compatLnSpc="1">
            <a:prstTxWarp prst="textNoShape">
              <a:avLst/>
            </a:prstTxWarp>
          </a:bodyPr>
          <a:lstStyle>
            <a:lvl1pPr algn="r" defTabSz="915730">
              <a:defRPr kumimoji="1" sz="1200" b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EDEA3A1-52C7-475D-ADB2-EF3F23AD0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56225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4143"/>
            <a:fld id="{5DB63C1B-139F-4D35-AC6A-A0E6884CC649}" type="slidenum">
              <a:rPr lang="en-US" altLang="ko-KR" smtClean="0">
                <a:latin typeface="굴림" charset="-127"/>
                <a:ea typeface="굴림" charset="-127"/>
              </a:rPr>
              <a:pPr defTabSz="914143"/>
              <a:t>0</a:t>
            </a:fld>
            <a:endParaRPr lang="en-US" altLang="ko-KR">
              <a:latin typeface="굴림" charset="-127"/>
              <a:ea typeface="굴림" charset="-127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>
              <a:latin typeface="굴림" charset="-127"/>
              <a:ea typeface="굴림" charset="-127"/>
            </a:endParaRPr>
          </a:p>
          <a:p>
            <a:pPr eaLnBrk="1" hangingPunct="1"/>
            <a:endParaRPr lang="ko-KR" altLang="ko-KR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901113" y="103188"/>
            <a:ext cx="495300" cy="257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t" latinLnBrk="0" hangingPunct="0">
              <a:defRPr/>
            </a:pPr>
            <a:endParaRPr lang="ko-KR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58788" y="3381375"/>
            <a:ext cx="9020175" cy="0"/>
          </a:xfrm>
          <a:prstGeom prst="line">
            <a:avLst/>
          </a:prstGeom>
          <a:noFill/>
          <a:ln w="25400">
            <a:solidFill>
              <a:srgbClr val="EA002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11188" y="2749583"/>
            <a:ext cx="8601075" cy="477805"/>
          </a:xfrm>
          <a:ln w="9525"/>
        </p:spPr>
        <p:txBody>
          <a:bodyPr lIns="72000" tIns="72000" rIns="72000" bIns="72000" anchor="b"/>
          <a:lstStyle>
            <a:lvl1pPr>
              <a:defRPr sz="2400"/>
            </a:lvl1pPr>
          </a:lstStyle>
          <a:p>
            <a:r>
              <a:rPr lang="ko-KR" altLang="en-US" dirty="0" err="1"/>
              <a:t>맑은고딕</a:t>
            </a:r>
            <a:r>
              <a:rPr lang="en-US" altLang="ko-KR" dirty="0"/>
              <a:t> Font size 24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47700" y="3557588"/>
            <a:ext cx="7512050" cy="338554"/>
          </a:xfrm>
          <a:ln w="9525"/>
        </p:spPr>
        <p:txBody>
          <a:bodyPr lIns="91440" tIns="45720" rIns="91440" bIns="45720"/>
          <a:lstStyle>
            <a:lvl1pPr marL="0" indent="0">
              <a:buFontTx/>
              <a:buNone/>
              <a:defRPr sz="1600"/>
            </a:lvl1pPr>
          </a:lstStyle>
          <a:p>
            <a:r>
              <a:rPr lang="ko-KR" altLang="en-US" dirty="0" err="1"/>
              <a:t>맑은고딕</a:t>
            </a:r>
            <a:r>
              <a:rPr lang="en-US" altLang="ko-KR" dirty="0"/>
              <a:t> Font size 16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87" y="5616608"/>
            <a:ext cx="1245397" cy="5570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단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15925" y="214019"/>
            <a:ext cx="9015413" cy="31407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/>
              <a:t>맑은고딕</a:t>
            </a:r>
            <a:r>
              <a:rPr lang="en-US" altLang="ko-KR" dirty="0"/>
              <a:t> Font size 16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단 제목/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15925" y="214019"/>
            <a:ext cx="9015413" cy="31407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/>
              <a:t>맑은고딕</a:t>
            </a:r>
            <a:r>
              <a:rPr lang="en-US" altLang="ko-KR" dirty="0"/>
              <a:t> Font size 16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20236" y="586086"/>
            <a:ext cx="9017061" cy="637200"/>
          </a:xfrm>
        </p:spPr>
        <p:txBody>
          <a:bodyPr>
            <a:noAutofit/>
          </a:bodyPr>
          <a:lstStyle>
            <a:lvl1pPr>
              <a:buFontTx/>
              <a:buNone/>
              <a:defRPr/>
            </a:lvl1pPr>
            <a:lvl2pPr marL="354012" indent="0">
              <a:buFontTx/>
              <a:buNone/>
              <a:defRPr/>
            </a:lvl2pPr>
            <a:lvl3pPr marL="711200" indent="0">
              <a:buFontTx/>
              <a:buNone/>
              <a:defRPr/>
            </a:lvl3pPr>
            <a:lvl4pPr marL="1054100" indent="0">
              <a:buFontTx/>
              <a:buNone/>
              <a:defRPr/>
            </a:lvl4pPr>
            <a:lvl5pPr marL="1431925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9844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단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15925" y="214019"/>
            <a:ext cx="5424158" cy="31407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/>
              <a:t>맑은고딕</a:t>
            </a:r>
            <a:r>
              <a:rPr lang="en-US" altLang="ko-KR" dirty="0"/>
              <a:t> Font size 16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823249" y="198408"/>
            <a:ext cx="3596796" cy="345056"/>
          </a:xfrm>
        </p:spPr>
        <p:txBody>
          <a:bodyPr anchor="ctr">
            <a:noAutofit/>
          </a:bodyPr>
          <a:lstStyle>
            <a:lvl1pPr algn="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Font size 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단 제목/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15926" y="214019"/>
            <a:ext cx="5406904" cy="31407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/>
              <a:t>맑은고딕</a:t>
            </a:r>
            <a:r>
              <a:rPr lang="en-US" altLang="ko-KR" dirty="0"/>
              <a:t> Font size 16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5823248" y="198408"/>
            <a:ext cx="3605423" cy="345056"/>
          </a:xfrm>
        </p:spPr>
        <p:txBody>
          <a:bodyPr anchor="ctr">
            <a:noAutofit/>
          </a:bodyPr>
          <a:lstStyle>
            <a:lvl1pPr algn="r"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Font size 16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422274" y="587108"/>
            <a:ext cx="8989145" cy="638175"/>
          </a:xfrm>
        </p:spPr>
        <p:txBody>
          <a:bodyPr>
            <a:noAutofit/>
          </a:bodyPr>
          <a:lstStyle>
            <a:lvl1pPr>
              <a:buFontTx/>
              <a:buNone/>
              <a:defRPr/>
            </a:lvl1pPr>
            <a:lvl2pPr marL="354012" indent="0">
              <a:buFontTx/>
              <a:buNone/>
              <a:defRPr/>
            </a:lvl2pPr>
            <a:lvl3pPr marL="711200" indent="0">
              <a:buFontTx/>
              <a:buNone/>
              <a:defRPr/>
            </a:lvl3pPr>
            <a:lvl4pPr marL="1054100" indent="0">
              <a:buFontTx/>
              <a:buNone/>
              <a:defRPr/>
            </a:lvl4pPr>
            <a:lvl5pPr marL="1431925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9995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단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15925" y="214019"/>
            <a:ext cx="5372399" cy="31407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/>
              <a:t>맑은고딕</a:t>
            </a:r>
            <a:r>
              <a:rPr lang="en-US" altLang="ko-KR" dirty="0"/>
              <a:t> Font size 16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814202" y="17258"/>
            <a:ext cx="3600000" cy="284672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54012" indent="0" algn="r">
              <a:buFontTx/>
              <a:buNone/>
              <a:defRPr sz="12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11200" indent="0" algn="r">
              <a:buFontTx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054100" indent="0" algn="r">
              <a:buFontTx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431925" indent="0" algn="r">
              <a:buFontTx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Font size 14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14202" y="301688"/>
            <a:ext cx="3600000" cy="259062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/>
            </a:lvl1pPr>
            <a:lvl2pPr marL="354012" indent="0">
              <a:buFontTx/>
              <a:buNone/>
              <a:defRPr/>
            </a:lvl2pPr>
            <a:lvl3pPr marL="711200" indent="0">
              <a:buFontTx/>
              <a:buNone/>
              <a:defRPr/>
            </a:lvl3pPr>
            <a:lvl4pPr marL="1054100" indent="0">
              <a:buFontTx/>
              <a:buNone/>
              <a:defRPr/>
            </a:lvl4pPr>
            <a:lvl5pPr marL="1431925" indent="0">
              <a:buFontTx/>
              <a:buNone/>
              <a:defRPr/>
            </a:lvl5pPr>
          </a:lstStyle>
          <a:p>
            <a:pPr lvl="0"/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Font size 14</a:t>
            </a:r>
          </a:p>
        </p:txBody>
      </p:sp>
    </p:spTree>
    <p:extLst>
      <p:ext uri="{BB962C8B-B14F-4D97-AF65-F5344CB8AC3E}">
        <p14:creationId xmlns:p14="http://schemas.microsoft.com/office/powerpoint/2010/main" val="165387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단 제목/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15925" y="214019"/>
            <a:ext cx="5415531" cy="314071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/>
              <a:t>맑은고딕</a:t>
            </a:r>
            <a:r>
              <a:rPr lang="en-US" altLang="ko-KR" dirty="0"/>
              <a:t> Font size 16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831454" y="17258"/>
            <a:ext cx="3600000" cy="284672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 sz="14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54012" indent="0" algn="r">
              <a:buFontTx/>
              <a:buNone/>
              <a:defRPr sz="1200" b="1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11200" indent="0" algn="r">
              <a:buFontTx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054100" indent="0" algn="r">
              <a:buFontTx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431925" indent="0" algn="r">
              <a:buFontTx/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Font size 14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 hasCustomPrompt="1"/>
          </p:nvPr>
        </p:nvSpPr>
        <p:spPr>
          <a:xfrm>
            <a:off x="5831454" y="301688"/>
            <a:ext cx="3600000" cy="259062"/>
          </a:xfrm>
        </p:spPr>
        <p:txBody>
          <a:bodyPr anchor="ctr">
            <a:noAutofit/>
          </a:bodyPr>
          <a:lstStyle>
            <a:lvl1pPr marL="0" indent="0" algn="r">
              <a:buFontTx/>
              <a:buNone/>
              <a:defRPr/>
            </a:lvl1pPr>
            <a:lvl2pPr marL="354012" indent="0">
              <a:buFontTx/>
              <a:buNone/>
              <a:defRPr/>
            </a:lvl2pPr>
            <a:lvl3pPr marL="711200" indent="0">
              <a:buFontTx/>
              <a:buNone/>
              <a:defRPr/>
            </a:lvl3pPr>
            <a:lvl4pPr marL="1054100" indent="0">
              <a:buFontTx/>
              <a:buNone/>
              <a:defRPr/>
            </a:lvl4pPr>
            <a:lvl5pPr marL="1431925" indent="0">
              <a:buFontTx/>
              <a:buNone/>
              <a:defRPr/>
            </a:lvl5pPr>
          </a:lstStyle>
          <a:p>
            <a:pPr lvl="0"/>
            <a:r>
              <a:rPr lang="ko-KR" altLang="en-US" dirty="0" err="1"/>
              <a:t>맑은고딕</a:t>
            </a:r>
            <a:r>
              <a:rPr lang="ko-KR" altLang="en-US" dirty="0"/>
              <a:t> </a:t>
            </a:r>
            <a:r>
              <a:rPr lang="en-US" altLang="ko-KR" dirty="0"/>
              <a:t>Font size 14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414127" y="586630"/>
            <a:ext cx="9014545" cy="637200"/>
          </a:xfrm>
        </p:spPr>
        <p:txBody>
          <a:bodyPr>
            <a:noAutofit/>
          </a:bodyPr>
          <a:lstStyle>
            <a:lvl1pPr>
              <a:buFontTx/>
              <a:buNone/>
              <a:defRPr/>
            </a:lvl1pPr>
            <a:lvl2pPr marL="354012" indent="0">
              <a:buFontTx/>
              <a:buNone/>
              <a:defRPr/>
            </a:lvl2pPr>
            <a:lvl3pPr marL="711200" indent="0">
              <a:buFontTx/>
              <a:buNone/>
              <a:defRPr/>
            </a:lvl3pPr>
            <a:lvl4pPr marL="1054100" indent="0">
              <a:buFontTx/>
              <a:buNone/>
              <a:defRPr/>
            </a:lvl4pPr>
            <a:lvl5pPr marL="1431925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0403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1863" y="200646"/>
            <a:ext cx="2666048" cy="369300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l">
              <a:defRPr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defRPr>
            </a:lvl1pPr>
          </a:lstStyle>
          <a:p>
            <a:pPr lvl="0" algn="l"/>
            <a:r>
              <a:rPr lang="ko-KR" altLang="en-US" dirty="0"/>
              <a:t>마스터 제목 스타일 편집</a:t>
            </a:r>
          </a:p>
        </p:txBody>
      </p:sp>
      <p:sp>
        <p:nvSpPr>
          <p:cNvPr id="5" name="평행 사변형 4"/>
          <p:cNvSpPr/>
          <p:nvPr userDrawn="1"/>
        </p:nvSpPr>
        <p:spPr>
          <a:xfrm>
            <a:off x="273052" y="634162"/>
            <a:ext cx="9359900" cy="58536"/>
          </a:xfrm>
          <a:prstGeom prst="parallelogram">
            <a:avLst>
              <a:gd name="adj" fmla="val 152025"/>
            </a:avLst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327892" y="726363"/>
            <a:ext cx="9305058" cy="65314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1"/>
            </a:lvl1pPr>
            <a:lvl2pPr marL="457034" indent="0">
              <a:buFontTx/>
              <a:buNone/>
              <a:defRPr sz="2400"/>
            </a:lvl2pPr>
            <a:lvl3pPr marL="914070" indent="0">
              <a:buFontTx/>
              <a:buNone/>
              <a:defRPr sz="1800"/>
            </a:lvl3pPr>
            <a:lvl4pPr marL="1371106" indent="0">
              <a:buFontTx/>
              <a:buNone/>
              <a:defRPr sz="1500"/>
            </a:lvl4pPr>
            <a:lvl5pPr marL="1828141" indent="0">
              <a:buFontTx/>
              <a:buNone/>
              <a:defRPr sz="15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00025"/>
            <a:ext cx="3816425" cy="369888"/>
          </a:xfrm>
        </p:spPr>
        <p:txBody>
          <a:bodyPr>
            <a:noAutofit/>
          </a:bodyPr>
          <a:lstStyle>
            <a:lvl1pPr marL="0" indent="0" algn="r">
              <a:buNone/>
              <a:defRPr sz="1800" b="1"/>
            </a:lvl1pPr>
            <a:lvl2pPr algn="r">
              <a:defRPr sz="1600"/>
            </a:lvl2pPr>
            <a:lvl3pPr algn="r">
              <a:defRPr sz="1600"/>
            </a:lvl3pPr>
            <a:lvl4pPr algn="r">
              <a:defRPr sz="1600"/>
            </a:lvl4pPr>
            <a:lvl5pPr algn="r"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4981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5925" y="179515"/>
            <a:ext cx="9015413" cy="3140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91577" tIns="45789" rIns="91577" bIns="45789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Title (</a:t>
            </a:r>
            <a:r>
              <a:rPr lang="ko-KR" altLang="en-US" dirty="0" err="1"/>
              <a:t>맑은고딕</a:t>
            </a:r>
            <a:r>
              <a:rPr lang="en-US" altLang="ko-KR" dirty="0"/>
              <a:t> Font 16)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0688" y="573088"/>
            <a:ext cx="9010650" cy="2668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95" tIns="25438" rIns="63595" bIns="25438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ko-KR" dirty="0"/>
              <a:t>Header Line (</a:t>
            </a:r>
            <a:r>
              <a:rPr lang="ko-KR" altLang="en-US" dirty="0" err="1"/>
              <a:t>맑은고딕</a:t>
            </a:r>
            <a:r>
              <a:rPr lang="en-US" altLang="ko-KR" dirty="0"/>
              <a:t> Font 14) 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4665663" y="6527800"/>
            <a:ext cx="627062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latinLnBrk="0" hangingPunct="0">
              <a:defRPr/>
            </a:pPr>
            <a:fld id="{0A0F5CCD-290D-4DFF-9333-6A51A685ECE8}" type="slidenum">
              <a:rPr lang="ko-KR" altLang="en-GB"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0" latinLnBrk="0" hangingPunct="0">
                <a:defRPr/>
              </a:pPr>
              <a:t>‹#›</a:t>
            </a:fld>
            <a:endParaRPr lang="en-GB" altLang="ko-KR" sz="14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5983288" y="215900"/>
            <a:ext cx="3394075" cy="2841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91577" tIns="45789" rIns="91577" bIns="45789" anchor="ctr">
            <a:spAutoFit/>
          </a:bodyPr>
          <a:lstStyle/>
          <a:p>
            <a:pPr algn="r" defTabSz="915988" eaLnBrk="0" latinLnBrk="0" hangingPunct="0">
              <a:lnSpc>
                <a:spcPct val="90000"/>
              </a:lnSpc>
              <a:spcBef>
                <a:spcPct val="50000"/>
              </a:spcBef>
              <a:defRPr/>
            </a:pPr>
            <a:endParaRPr kumimoji="1" lang="ko-KR" altLang="en-US" sz="1400">
              <a:solidFill>
                <a:srgbClr val="FF7A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8" y="6320800"/>
            <a:ext cx="810144" cy="343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96" r:id="rId1"/>
    <p:sldLayoutId id="2147484878" r:id="rId2"/>
    <p:sldLayoutId id="2147484899" r:id="rId3"/>
    <p:sldLayoutId id="2147484898" r:id="rId4"/>
    <p:sldLayoutId id="2147484900" r:id="rId5"/>
    <p:sldLayoutId id="2147484897" r:id="rId6"/>
    <p:sldLayoutId id="2147484901" r:id="rId7"/>
    <p:sldLayoutId id="2147484906" r:id="rId8"/>
  </p:sldLayoutIdLst>
  <p:txStyles>
    <p:titleStyle>
      <a:lvl1pPr algn="l" defTabSz="91598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defRPr kumimoji="1" sz="16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defTabSz="91598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defRPr kumimoji="1" sz="4400" b="1">
          <a:solidFill>
            <a:srgbClr val="FF7A00"/>
          </a:solidFill>
          <a:latin typeface="Lucida Sans Unicode" pitchFamily="34" charset="0"/>
          <a:ea typeface="가는각진제목체" pitchFamily="18" charset="-127"/>
        </a:defRPr>
      </a:lvl2pPr>
      <a:lvl3pPr algn="l" defTabSz="91598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defRPr kumimoji="1" sz="4400" b="1">
          <a:solidFill>
            <a:srgbClr val="FF7A00"/>
          </a:solidFill>
          <a:latin typeface="Lucida Sans Unicode" pitchFamily="34" charset="0"/>
          <a:ea typeface="가는각진제목체" pitchFamily="18" charset="-127"/>
        </a:defRPr>
      </a:lvl3pPr>
      <a:lvl4pPr algn="l" defTabSz="91598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defRPr kumimoji="1" sz="4400" b="1">
          <a:solidFill>
            <a:srgbClr val="FF7A00"/>
          </a:solidFill>
          <a:latin typeface="Lucida Sans Unicode" pitchFamily="34" charset="0"/>
          <a:ea typeface="가는각진제목체" pitchFamily="18" charset="-127"/>
        </a:defRPr>
      </a:lvl4pPr>
      <a:lvl5pPr algn="l" defTabSz="91598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defRPr kumimoji="1" sz="4400" b="1">
          <a:solidFill>
            <a:srgbClr val="FF7A00"/>
          </a:solidFill>
          <a:latin typeface="Lucida Sans Unicode" pitchFamily="34" charset="0"/>
          <a:ea typeface="가는각진제목체" pitchFamily="18" charset="-127"/>
        </a:defRPr>
      </a:lvl5pPr>
      <a:lvl6pPr marL="457200" algn="l" defTabSz="91598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defRPr kumimoji="1" b="1">
          <a:solidFill>
            <a:srgbClr val="FF7A00"/>
          </a:solidFill>
          <a:latin typeface="Lucida Sans Unicode" pitchFamily="34" charset="0"/>
          <a:ea typeface="가는각진제목체" pitchFamily="18" charset="-127"/>
        </a:defRPr>
      </a:lvl6pPr>
      <a:lvl7pPr marL="914400" algn="l" defTabSz="91598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defRPr kumimoji="1" b="1">
          <a:solidFill>
            <a:srgbClr val="FF7A00"/>
          </a:solidFill>
          <a:latin typeface="Lucida Sans Unicode" pitchFamily="34" charset="0"/>
          <a:ea typeface="가는각진제목체" pitchFamily="18" charset="-127"/>
        </a:defRPr>
      </a:lvl7pPr>
      <a:lvl8pPr marL="1371600" algn="l" defTabSz="91598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defRPr kumimoji="1" b="1">
          <a:solidFill>
            <a:srgbClr val="FF7A00"/>
          </a:solidFill>
          <a:latin typeface="Lucida Sans Unicode" pitchFamily="34" charset="0"/>
          <a:ea typeface="가는각진제목체" pitchFamily="18" charset="-127"/>
        </a:defRPr>
      </a:lvl8pPr>
      <a:lvl9pPr marL="1828800" algn="l" defTabSz="915988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defRPr kumimoji="1" b="1">
          <a:solidFill>
            <a:srgbClr val="FF7A00"/>
          </a:solidFill>
          <a:latin typeface="Lucida Sans Unicode" pitchFamily="34" charset="0"/>
          <a:ea typeface="가는각진제목체" pitchFamily="18" charset="-127"/>
        </a:defRPr>
      </a:lvl9pPr>
    </p:titleStyle>
    <p:bodyStyle>
      <a:lvl1pPr marL="0" indent="0" algn="l" defTabSz="190500" rtl="0" eaLnBrk="0" fontAlgn="base" hangingPunct="0">
        <a:spcBef>
          <a:spcPct val="45000"/>
        </a:spcBef>
        <a:spcAft>
          <a:spcPct val="0"/>
        </a:spcAft>
        <a:buClr>
          <a:srgbClr val="990000"/>
        </a:buClr>
        <a:buSzPct val="100000"/>
        <a:buFontTx/>
        <a:buNone/>
        <a:tabLst>
          <a:tab pos="228600" algn="l"/>
        </a:tabLst>
        <a:defRPr sz="1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20700" indent="-166688" algn="l" defTabSz="190500" rtl="0" eaLnBrk="0" fontAlgn="base" hangingPunct="0">
        <a:spcBef>
          <a:spcPct val="45000"/>
        </a:spcBef>
        <a:spcAft>
          <a:spcPct val="0"/>
        </a:spcAft>
        <a:buClr>
          <a:srgbClr val="990000"/>
        </a:buClr>
        <a:buSzPct val="100000"/>
        <a:buChar char="•"/>
        <a:tabLst>
          <a:tab pos="228600" algn="l"/>
        </a:tabLst>
        <a:defRPr sz="1400">
          <a:solidFill>
            <a:schemeClr val="tx1"/>
          </a:solidFill>
          <a:latin typeface="Arial" pitchFamily="34" charset="0"/>
          <a:ea typeface="굴림" pitchFamily="50" charset="-127"/>
        </a:defRPr>
      </a:lvl2pPr>
      <a:lvl3pPr marL="831850" indent="-120650" algn="l" defTabSz="190500" rtl="0" eaLnBrk="0" fontAlgn="base" hangingPunct="0">
        <a:spcBef>
          <a:spcPct val="45000"/>
        </a:spcBef>
        <a:spcAft>
          <a:spcPct val="0"/>
        </a:spcAft>
        <a:buClr>
          <a:srgbClr val="990000"/>
        </a:buClr>
        <a:buSzPct val="100000"/>
        <a:buChar char="-"/>
        <a:tabLst>
          <a:tab pos="228600" algn="l"/>
        </a:tabLst>
        <a:defRPr sz="1200">
          <a:solidFill>
            <a:schemeClr val="tx1"/>
          </a:solidFill>
          <a:latin typeface="Arial" pitchFamily="34" charset="0"/>
          <a:ea typeface="굴림" pitchFamily="50" charset="-127"/>
        </a:defRPr>
      </a:lvl3pPr>
      <a:lvl4pPr marL="1241425" indent="-187325" algn="l" defTabSz="190500" rtl="0" eaLnBrk="0" fontAlgn="base" hangingPunct="0">
        <a:spcBef>
          <a:spcPct val="20000"/>
        </a:spcBef>
        <a:spcAft>
          <a:spcPct val="0"/>
        </a:spcAft>
        <a:buChar char="»"/>
        <a:tabLst>
          <a:tab pos="228600" algn="l"/>
        </a:tabLst>
        <a:defRPr sz="1200">
          <a:solidFill>
            <a:schemeClr val="tx1"/>
          </a:solidFill>
          <a:latin typeface="Arial" pitchFamily="34" charset="0"/>
          <a:ea typeface="굴림" pitchFamily="50" charset="-127"/>
        </a:defRPr>
      </a:lvl4pPr>
      <a:lvl5pPr marL="1533525" indent="-101600" algn="l" defTabSz="190500" rtl="0" eaLnBrk="0" fontAlgn="base" hangingPunct="0">
        <a:spcBef>
          <a:spcPct val="20000"/>
        </a:spcBef>
        <a:spcAft>
          <a:spcPct val="0"/>
        </a:spcAft>
        <a:buChar char="»"/>
        <a:tabLst>
          <a:tab pos="228600" algn="l"/>
        </a:tabLst>
        <a:defRPr sz="1200">
          <a:solidFill>
            <a:schemeClr val="tx1"/>
          </a:solidFill>
          <a:latin typeface="Arial" pitchFamily="34" charset="0"/>
          <a:ea typeface="굴림" pitchFamily="50" charset="-127"/>
        </a:defRPr>
      </a:lvl5pPr>
      <a:lvl6pPr marL="1990725" indent="-101600" algn="l" defTabSz="190500" rtl="0" eaLnBrk="0" fontAlgn="base" hangingPunct="0">
        <a:spcBef>
          <a:spcPct val="20000"/>
        </a:spcBef>
        <a:spcAft>
          <a:spcPct val="0"/>
        </a:spcAft>
        <a:buChar char="»"/>
        <a:tabLst>
          <a:tab pos="228600" algn="l"/>
        </a:tabLst>
        <a:defRPr sz="1200">
          <a:solidFill>
            <a:schemeClr val="tx1"/>
          </a:solidFill>
          <a:latin typeface="Arial" pitchFamily="34" charset="0"/>
          <a:ea typeface="굴림" pitchFamily="50" charset="-127"/>
        </a:defRPr>
      </a:lvl6pPr>
      <a:lvl7pPr marL="2447925" indent="-101600" algn="l" defTabSz="190500" rtl="0" eaLnBrk="0" fontAlgn="base" hangingPunct="0">
        <a:spcBef>
          <a:spcPct val="20000"/>
        </a:spcBef>
        <a:spcAft>
          <a:spcPct val="0"/>
        </a:spcAft>
        <a:buChar char="»"/>
        <a:tabLst>
          <a:tab pos="228600" algn="l"/>
        </a:tabLst>
        <a:defRPr sz="1200">
          <a:solidFill>
            <a:schemeClr val="tx1"/>
          </a:solidFill>
          <a:latin typeface="Arial" pitchFamily="34" charset="0"/>
          <a:ea typeface="굴림" pitchFamily="50" charset="-127"/>
        </a:defRPr>
      </a:lvl7pPr>
      <a:lvl8pPr marL="2905125" indent="-101600" algn="l" defTabSz="190500" rtl="0" eaLnBrk="0" fontAlgn="base" hangingPunct="0">
        <a:spcBef>
          <a:spcPct val="20000"/>
        </a:spcBef>
        <a:spcAft>
          <a:spcPct val="0"/>
        </a:spcAft>
        <a:buChar char="»"/>
        <a:tabLst>
          <a:tab pos="228600" algn="l"/>
        </a:tabLst>
        <a:defRPr sz="1200">
          <a:solidFill>
            <a:schemeClr val="tx1"/>
          </a:solidFill>
          <a:latin typeface="Arial" pitchFamily="34" charset="0"/>
          <a:ea typeface="굴림" pitchFamily="50" charset="-127"/>
        </a:defRPr>
      </a:lvl8pPr>
      <a:lvl9pPr marL="3362325" indent="-101600" algn="l" defTabSz="190500" rtl="0" eaLnBrk="0" fontAlgn="base" hangingPunct="0">
        <a:spcBef>
          <a:spcPct val="20000"/>
        </a:spcBef>
        <a:spcAft>
          <a:spcPct val="0"/>
        </a:spcAft>
        <a:buChar char="»"/>
        <a:tabLst>
          <a:tab pos="228600" algn="l"/>
        </a:tabLst>
        <a:defRPr sz="1200">
          <a:solidFill>
            <a:schemeClr val="tx1"/>
          </a:solidFill>
          <a:latin typeface="Arial" pitchFamily="34" charset="0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82%AC%EC%9D%B4%EB%8D%94_(%EB%84%A4%ED%8A%B8%EC%9B%8C%ED%82%B9)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9438" y="2740058"/>
            <a:ext cx="8850312" cy="477805"/>
          </a:xfrm>
          <a:ln w="12700"/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AWS</a:t>
            </a:r>
            <a:r>
              <a:rPr lang="ko-KR" altLang="en-US" dirty="0"/>
              <a:t> 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Cloud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구성</a:t>
            </a:r>
            <a:r>
              <a:rPr lang="en-US" altLang="ko-KR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따라 하기</a:t>
            </a:r>
            <a:endParaRPr lang="en-US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366904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1. VPC(Virtual Private Cloud)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필요한 만큼 </a:t>
            </a:r>
            <a:r>
              <a:rPr lang="en-US" altLang="ko-KR" kern="0" dirty="0" smtClean="0"/>
              <a:t>[Add new IPV4 CIDR] </a:t>
            </a:r>
            <a:r>
              <a:rPr lang="ko-KR" altLang="en-US" kern="0" dirty="0" smtClean="0"/>
              <a:t>버튼을 눌러 </a:t>
            </a:r>
            <a:r>
              <a:rPr lang="en-US" altLang="ko-KR" kern="0" dirty="0" smtClean="0"/>
              <a:t>CIDR block</a:t>
            </a:r>
            <a:r>
              <a:rPr lang="ko-KR" altLang="en-US" kern="0" dirty="0" smtClean="0"/>
              <a:t>을 추가하고 </a:t>
            </a:r>
            <a:r>
              <a:rPr lang="en-US" altLang="ko-KR" kern="0" dirty="0" smtClean="0"/>
              <a:t>[Save]</a:t>
            </a:r>
            <a:r>
              <a:rPr lang="ko-KR" altLang="en-US" kern="0" dirty="0" smtClean="0"/>
              <a:t>버튼을 눌러 저장함</a:t>
            </a:r>
            <a:endParaRPr lang="en-US" altLang="ko-KR" kern="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971" y="1305998"/>
            <a:ext cx="7492365" cy="38073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 bwMode="auto">
          <a:xfrm>
            <a:off x="697043" y="3620124"/>
            <a:ext cx="1641422" cy="30370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8354" y="3718437"/>
            <a:ext cx="6590100" cy="2232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 bwMode="auto">
          <a:xfrm>
            <a:off x="2923082" y="5106648"/>
            <a:ext cx="6318354" cy="30370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1590604">
            <a:off x="1687977" y="4035686"/>
            <a:ext cx="1356814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CIDR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 라인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3216" y="3979140"/>
            <a:ext cx="4149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en-US" altLang="ko-KR" sz="105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SKTelecom</a:t>
            </a:r>
            <a:r>
              <a:rPr lang="ko-KR" altLang="en-US" sz="105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의 경우</a:t>
            </a:r>
            <a:endParaRPr lang="en-US" altLang="ko-KR" sz="105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192.168.x.x , 100.64.x.x, 172.16.x.x ~ 172.31.x.x</a:t>
            </a:r>
            <a:r>
              <a:rPr lang="ko-KR" altLang="en-US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대역의 </a:t>
            </a:r>
            <a:r>
              <a:rPr lang="en-US" altLang="ko-KR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를 할당 받아 사용하기 때문에 최초 </a:t>
            </a:r>
            <a:r>
              <a:rPr lang="en-US" altLang="ko-KR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VPC </a:t>
            </a:r>
            <a:r>
              <a:rPr lang="ko-KR" altLang="en-US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생성 시 </a:t>
            </a:r>
            <a:r>
              <a:rPr lang="ko-KR" altLang="en-US" sz="105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부터</a:t>
            </a:r>
            <a:r>
              <a:rPr lang="ko-KR" altLang="en-US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Network </a:t>
            </a:r>
            <a:r>
              <a:rPr lang="ko-KR" altLang="en-US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담당자로부터 할당이 필요함</a:t>
            </a:r>
            <a:endParaRPr lang="ko-KR" altLang="en-US" sz="1050" b="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1347" y="5555606"/>
            <a:ext cx="23020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Private IP </a:t>
            </a:r>
            <a:r>
              <a:rPr lang="ko-KR" altLang="en-US" sz="105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대역</a:t>
            </a:r>
            <a:endParaRPr lang="en-US" altLang="ko-KR" sz="105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5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50" b="0" dirty="0" smtClean="0">
                <a:latin typeface="맑은 고딕" pitchFamily="50" charset="-127"/>
                <a:ea typeface="맑은 고딕" pitchFamily="50" charset="-127"/>
              </a:rPr>
              <a:t>10.0.0.0~10.255.255.255</a:t>
            </a:r>
            <a:br>
              <a:rPr lang="en-US" altLang="ko-KR" sz="1050" b="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50" b="0" dirty="0" smtClean="0">
                <a:latin typeface="맑은 고딕" pitchFamily="50" charset="-127"/>
                <a:ea typeface="맑은 고딕" pitchFamily="50" charset="-127"/>
              </a:rPr>
              <a:t>- 172.16.0.0~172.31.255.255</a:t>
            </a:r>
            <a:br>
              <a:rPr lang="en-US" altLang="ko-KR" sz="1050" b="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50" b="0" dirty="0" smtClean="0">
                <a:latin typeface="맑은 고딕" pitchFamily="50" charset="-127"/>
                <a:ea typeface="맑은 고딕" pitchFamily="50" charset="-127"/>
              </a:rPr>
              <a:t>- 192.168.0.0~192.168.255.255</a:t>
            </a:r>
            <a:endParaRPr lang="ko-KR" altLang="en-US" sz="1050" b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CIDR Block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2.2. CIDR Block </a:t>
            </a:r>
            <a:r>
              <a:rPr lang="ko-KR" altLang="en-US" sz="1400" dirty="0" smtClean="0"/>
              <a:t>정보 입력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081" y="1131922"/>
            <a:ext cx="4097340" cy="48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>
            <a:off x="4482058" y="3312826"/>
            <a:ext cx="876925" cy="58214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177512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2. Subnet </a:t>
            </a:r>
            <a:r>
              <a:rPr lang="ko-KR" altLang="en-US" kern="0" dirty="0" smtClean="0">
                <a:latin typeface="맑은 고딕" pitchFamily="50" charset="-127"/>
              </a:rPr>
              <a:t>구성</a:t>
            </a:r>
            <a:endParaRPr lang="ko-KR" altLang="en-US" kern="0" dirty="0">
              <a:latin typeface="맑은 고딕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4716" y="1086787"/>
            <a:ext cx="4099028" cy="490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75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177512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2. Subnet </a:t>
            </a:r>
            <a:r>
              <a:rPr lang="ko-KR" altLang="en-US" kern="0" dirty="0" smtClean="0">
                <a:latin typeface="맑은 고딕" pitchFamily="50" charset="-127"/>
              </a:rPr>
              <a:t>구성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Subnet</a:t>
            </a:r>
            <a:r>
              <a:rPr lang="ko-KR" altLang="en-US" kern="0" dirty="0" smtClean="0"/>
              <a:t>은 보안 등을 고려하여 외부망과 접속하는 </a:t>
            </a:r>
            <a:r>
              <a:rPr lang="en-US" altLang="ko-KR" kern="0" dirty="0" smtClean="0"/>
              <a:t>Public Subnet, Application Layer</a:t>
            </a:r>
            <a:r>
              <a:rPr lang="ko-KR" altLang="en-US" kern="0" dirty="0" smtClean="0"/>
              <a:t>의 </a:t>
            </a:r>
            <a:r>
              <a:rPr lang="en-US" altLang="ko-KR" kern="0" dirty="0" smtClean="0"/>
              <a:t>Private Subnet, DBMS </a:t>
            </a:r>
            <a:r>
              <a:rPr lang="ko-KR" altLang="en-US" kern="0" dirty="0" smtClean="0"/>
              <a:t>관리를 위한 </a:t>
            </a:r>
            <a:r>
              <a:rPr lang="en-US" altLang="ko-KR" kern="0" dirty="0" smtClean="0"/>
              <a:t>Private Subnet</a:t>
            </a:r>
            <a:r>
              <a:rPr lang="ko-KR" altLang="en-US" kern="0" dirty="0" smtClean="0"/>
              <a:t>으로 구성함</a:t>
            </a:r>
            <a:endParaRPr lang="en-US" altLang="ko-KR" kern="0" dirty="0"/>
          </a:p>
        </p:txBody>
      </p:sp>
      <p:sp>
        <p:nvSpPr>
          <p:cNvPr id="12" name="TextBox 11"/>
          <p:cNvSpPr txBox="1"/>
          <p:nvPr/>
        </p:nvSpPr>
        <p:spPr>
          <a:xfrm>
            <a:off x="4894289" y="1184225"/>
            <a:ext cx="4459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VPC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CIDR block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범위 내에서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개 이상의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으로 구성할 수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있다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Public subnet : </a:t>
            </a:r>
            <a:r>
              <a:rPr lang="ko-KR" altLang="en-US" sz="1200" b="0" dirty="0" err="1" smtClean="0">
                <a:latin typeface="맑은 고딕" pitchFamily="50" charset="-127"/>
                <a:ea typeface="맑은 고딕" pitchFamily="50" charset="-127"/>
              </a:rPr>
              <a:t>외부망과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 직접 접속이 가능한 영역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Private subnet :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외부 망과 직접 접속하지 않고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public 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을 통해서 접속하거나 다른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private 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을 통해서 접속 가능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좌측의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subnet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구성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 상단의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Public subnet (enwide-pub-subnet-a1 / enwide-pub-subnet-c1): Internet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망과 연결되어 외부 시스템과 통신하는 영역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중간의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Private subnet (enwide-pri-subnet-a1 / enwide-pub-subnet-c1) : Application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이 실행되는 영역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하단의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Private subnet (enwide-pri-subnet-a2 / enwide-pub-subnet-c2) : DBMS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가 설치 및 실행되는 영역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Tx/>
              <a:buChar char="-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상단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은 중간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으로만 접속 가능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중간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은 하단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으로 접속이 가능하도록 설정하여 보안을 강화하도록 설정 필요함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6768" y="5309018"/>
            <a:ext cx="4459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※ (AZ: Availability Zone)</a:t>
            </a:r>
          </a:p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Region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은 화재나 자연 재해 등으로 특정 데이터 센터가 사용 불가능해지는 것을 방지하기 위하여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개 이상의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Availability Zone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으로 구성하여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시스템을 분산하고 관리함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 Seoul Region(ap-northeast-2)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개의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AZ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로 구성됨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 (ap-northeast-2a ~ ap-northeast-2d)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457" y="1356610"/>
            <a:ext cx="4099028" cy="490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177512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2. Subnet </a:t>
            </a:r>
            <a:r>
              <a:rPr lang="ko-KR" altLang="en-US" kern="0" dirty="0" smtClean="0">
                <a:latin typeface="맑은 고딕" pitchFamily="50" charset="-127"/>
              </a:rPr>
              <a:t>생성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AWS Management Console</a:t>
            </a:r>
            <a:r>
              <a:rPr lang="ko-KR" altLang="en-US" kern="0" dirty="0" smtClean="0"/>
              <a:t>의 </a:t>
            </a:r>
            <a:r>
              <a:rPr lang="en-US" altLang="ko-KR" kern="0" dirty="0" smtClean="0"/>
              <a:t>Services </a:t>
            </a:r>
            <a:r>
              <a:rPr lang="ko-KR" altLang="en-US" kern="0" dirty="0" err="1" smtClean="0"/>
              <a:t>검색창에서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“VPC”</a:t>
            </a:r>
            <a:r>
              <a:rPr lang="ko-KR" altLang="en-US" kern="0" dirty="0" smtClean="0"/>
              <a:t>를 입력하여 검색 후에 검색된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를 선택함</a:t>
            </a:r>
            <a:endParaRPr lang="en-US" altLang="ko-KR" kern="0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345" y="1318385"/>
            <a:ext cx="8398214" cy="38832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 bwMode="auto">
          <a:xfrm>
            <a:off x="2360951" y="1319134"/>
            <a:ext cx="3260359" cy="20186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2565816" y="2123606"/>
            <a:ext cx="3415259" cy="44858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6897" y="3298306"/>
            <a:ext cx="6444251" cy="33498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9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800699">
            <a:off x="4006778" y="2570221"/>
            <a:ext cx="1264565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VPC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화면이동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1). VPC </a:t>
            </a:r>
            <a:r>
              <a:rPr lang="ko-KR" altLang="en-US" sz="1400" dirty="0" smtClean="0"/>
              <a:t>화면으로 이동하기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177512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2. Subnet </a:t>
            </a:r>
            <a:r>
              <a:rPr lang="ko-KR" altLang="en-US" kern="0" dirty="0" smtClean="0">
                <a:latin typeface="맑은 고딕" pitchFamily="50" charset="-127"/>
              </a:rPr>
              <a:t>생성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좌측의 </a:t>
            </a:r>
            <a:r>
              <a:rPr lang="en-US" altLang="ko-KR" kern="0" dirty="0" smtClean="0"/>
              <a:t>VIRTUAL PRIVATE CLOUD &gt; Subnets</a:t>
            </a:r>
            <a:r>
              <a:rPr lang="ko-KR" altLang="en-US" kern="0" dirty="0" smtClean="0"/>
              <a:t>로 이동 후에 </a:t>
            </a:r>
            <a:r>
              <a:rPr lang="en-US" altLang="ko-KR" kern="0" dirty="0" smtClean="0"/>
              <a:t>[Create subnet]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“Create subnet” </a:t>
            </a:r>
            <a:r>
              <a:rPr lang="ko-KR" altLang="en-US" kern="0" dirty="0" smtClean="0"/>
              <a:t>화면으로 이동 </a:t>
            </a:r>
            <a:endParaRPr lang="en-US" altLang="ko-KR" kern="0" dirty="0"/>
          </a:p>
        </p:txBody>
      </p:sp>
      <p:sp>
        <p:nvSpPr>
          <p:cNvPr id="31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2). Create subnet </a:t>
            </a:r>
            <a:r>
              <a:rPr lang="ko-KR" altLang="en-US" sz="1400" dirty="0" smtClean="0"/>
              <a:t>화면으로 이동</a:t>
            </a:r>
            <a:endParaRPr lang="ko-KR" altLang="en-US" sz="1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504" y="1378018"/>
            <a:ext cx="9075105" cy="45955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 bwMode="auto">
          <a:xfrm>
            <a:off x="562131" y="3874958"/>
            <a:ext cx="1731363" cy="21376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971394" y="1776561"/>
            <a:ext cx="1802194" cy="32009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177512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2. Subnet </a:t>
            </a:r>
            <a:r>
              <a:rPr lang="ko-KR" altLang="en-US" kern="0" dirty="0" smtClean="0">
                <a:latin typeface="맑은 고딕" pitchFamily="50" charset="-127"/>
              </a:rPr>
              <a:t>생성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Subnet</a:t>
            </a:r>
            <a:r>
              <a:rPr lang="ko-KR" altLang="en-US" kern="0" dirty="0" smtClean="0"/>
              <a:t>을 추가하려는 </a:t>
            </a:r>
            <a:r>
              <a:rPr lang="en-US" altLang="ko-KR" kern="0" dirty="0" smtClean="0"/>
              <a:t>VPC ID</a:t>
            </a:r>
            <a:r>
              <a:rPr lang="ko-KR" altLang="en-US" kern="0" dirty="0" smtClean="0"/>
              <a:t>를 </a:t>
            </a:r>
            <a:r>
              <a:rPr lang="en-US" altLang="ko-KR" kern="0" dirty="0" err="1" smtClean="0"/>
              <a:t>ComboBox</a:t>
            </a:r>
            <a:r>
              <a:rPr lang="ko-KR" altLang="en-US" kern="0" dirty="0" smtClean="0"/>
              <a:t>에서 선택</a:t>
            </a:r>
            <a:endParaRPr lang="en-US" altLang="ko-KR" kern="0" dirty="0"/>
          </a:p>
        </p:txBody>
      </p:sp>
      <p:sp>
        <p:nvSpPr>
          <p:cNvPr id="31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3). VPC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571" y="1300772"/>
            <a:ext cx="7850500" cy="44029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1133380" y="3185411"/>
            <a:ext cx="4540397" cy="29230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177512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2. Subnet </a:t>
            </a:r>
            <a:r>
              <a:rPr lang="ko-KR" altLang="en-US" kern="0" dirty="0" smtClean="0">
                <a:latin typeface="맑은 고딕" pitchFamily="50" charset="-127"/>
              </a:rPr>
              <a:t>생성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Subnet </a:t>
            </a:r>
            <a:r>
              <a:rPr lang="ko-KR" altLang="en-US" kern="0" dirty="0" smtClean="0"/>
              <a:t>명</a:t>
            </a:r>
            <a:r>
              <a:rPr lang="en-US" altLang="ko-KR" kern="0" dirty="0" smtClean="0"/>
              <a:t>, AZ </a:t>
            </a:r>
            <a:r>
              <a:rPr lang="ko-KR" altLang="en-US" kern="0" dirty="0" smtClean="0"/>
              <a:t>선택</a:t>
            </a:r>
            <a:r>
              <a:rPr lang="en-US" altLang="ko-KR" kern="0" dirty="0" smtClean="0"/>
              <a:t>, CIDR block</a:t>
            </a:r>
            <a:r>
              <a:rPr lang="ko-KR" altLang="en-US" kern="0" dirty="0" smtClean="0"/>
              <a:t>값 입력하기</a:t>
            </a:r>
            <a:endParaRPr lang="en-US" altLang="ko-KR" kern="0" dirty="0"/>
          </a:p>
        </p:txBody>
      </p:sp>
      <p:sp>
        <p:nvSpPr>
          <p:cNvPr id="31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4). Subnet </a:t>
            </a:r>
            <a:r>
              <a:rPr lang="ko-KR" altLang="en-US" sz="1400" dirty="0" smtClean="0"/>
              <a:t>추가</a:t>
            </a:r>
            <a:endParaRPr lang="ko-KR" altLang="en-US" sz="1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3886" y="1197715"/>
            <a:ext cx="6960723" cy="3928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 bwMode="auto">
          <a:xfrm>
            <a:off x="1650541" y="2600796"/>
            <a:ext cx="4540397" cy="20986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650541" y="3270357"/>
            <a:ext cx="4540397" cy="25233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650541" y="3720063"/>
            <a:ext cx="4540397" cy="25982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625" y="5257800"/>
            <a:ext cx="95734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1). Subnet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명을 입력한다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1200" b="0" dirty="0" err="1" smtClean="0">
                <a:latin typeface="맑은 고딕" pitchFamily="50" charset="-127"/>
                <a:ea typeface="맑은 고딕" pitchFamily="50" charset="-127"/>
              </a:rPr>
              <a:t>시스템명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, public/private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구분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, AZ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구분 등을 명명에 입력하여 구분하기 쉽게 구성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2). Subnet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 위치할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Availability Zone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ComboBox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에서 선택한다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3). CIDR block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값 입력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  - VPC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에 설정한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CIDR block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의 부분 집합으로 구성해야 함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  ※ 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 중에서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개는 사용할 수 없는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이므로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CIDR block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의 값은 </a:t>
            </a:r>
            <a:r>
              <a:rPr lang="en-US" altLang="ko-KR" sz="1200" b="0" dirty="0" err="1" smtClean="0">
                <a:latin typeface="맑은 고딕" pitchFamily="50" charset="-127"/>
                <a:ea typeface="맑은 고딕" pitchFamily="50" charset="-127"/>
              </a:rPr>
              <a:t>x.x.x.x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/29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이하의 값이어야 함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 (32, 31, 30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은 사용할 수 없음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            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(0 :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네트워크 주소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1: VPC </a:t>
            </a:r>
            <a:r>
              <a:rPr lang="ko-KR" altLang="en-US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라우터주소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2: AWS DNS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3: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향후 사용 예약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끝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네트워크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Broadcast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주소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177512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2. Subnet </a:t>
            </a:r>
            <a:r>
              <a:rPr lang="ko-KR" altLang="en-US" kern="0" dirty="0" smtClean="0">
                <a:latin typeface="맑은 고딕" pitchFamily="50" charset="-127"/>
              </a:rPr>
              <a:t>생성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Subnet  </a:t>
            </a:r>
            <a:r>
              <a:rPr lang="ko-KR" altLang="en-US" kern="0" dirty="0" smtClean="0"/>
              <a:t>추가 또는 </a:t>
            </a:r>
            <a:r>
              <a:rPr lang="en-US" altLang="ko-KR" kern="0" dirty="0" smtClean="0"/>
              <a:t>Subnet</a:t>
            </a:r>
            <a:r>
              <a:rPr lang="ko-KR" altLang="en-US" kern="0" dirty="0" smtClean="0"/>
              <a:t>을 일괄 생성하기</a:t>
            </a:r>
            <a:endParaRPr lang="en-US" altLang="ko-KR" kern="0" dirty="0"/>
          </a:p>
        </p:txBody>
      </p:sp>
      <p:sp>
        <p:nvSpPr>
          <p:cNvPr id="31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5). Subnet </a:t>
            </a:r>
            <a:r>
              <a:rPr lang="ko-KR" altLang="en-US" sz="1400" dirty="0" smtClean="0"/>
              <a:t>생성 완료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28625" y="5257800"/>
            <a:ext cx="4163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1). Subnet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추가하려면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[Add new subnet]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버튼을 클릭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앞 페이지 작업을 반복 수행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2). [Create subnet]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버튼 클릭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입력한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subnet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정보를 일괄 생성합니다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b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9685" y="1451637"/>
            <a:ext cx="7749915" cy="37405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 bwMode="auto">
          <a:xfrm>
            <a:off x="788606" y="4309674"/>
            <a:ext cx="1474303" cy="344771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220698" y="4799353"/>
            <a:ext cx="1318647" cy="29912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177512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2. Subnet </a:t>
            </a:r>
            <a:r>
              <a:rPr lang="ko-KR" altLang="en-US" kern="0" dirty="0" smtClean="0">
                <a:latin typeface="맑은 고딕" pitchFamily="50" charset="-127"/>
              </a:rPr>
              <a:t>생성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Subnet</a:t>
            </a:r>
            <a:r>
              <a:rPr lang="ko-KR" altLang="en-US" kern="0" dirty="0" smtClean="0"/>
              <a:t>이 정상적으로 생성되었는 지 확인</a:t>
            </a:r>
            <a:endParaRPr lang="en-US" altLang="ko-KR" kern="0" dirty="0"/>
          </a:p>
        </p:txBody>
      </p:sp>
      <p:sp>
        <p:nvSpPr>
          <p:cNvPr id="31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5). Subnet </a:t>
            </a:r>
            <a:r>
              <a:rPr lang="ko-KR" altLang="en-US" sz="1400" dirty="0" smtClean="0"/>
              <a:t>생성 완료 확인</a:t>
            </a:r>
            <a:endParaRPr lang="ko-KR" altLang="en-US" sz="1400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362" y="1373005"/>
            <a:ext cx="7325693" cy="41126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 bwMode="auto">
          <a:xfrm>
            <a:off x="2317602" y="2136100"/>
            <a:ext cx="4203119" cy="284811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499982" y="2888107"/>
            <a:ext cx="5579716" cy="1016831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8271" y="5572594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1).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검색창에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Filter subnets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값을 입력하고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&lt;Enter&gt; Key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눌러 검색한다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2).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 완료된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subnet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확인한다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b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177512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2. Subnet </a:t>
            </a:r>
            <a:r>
              <a:rPr lang="ko-KR" altLang="en-US" kern="0" dirty="0" smtClean="0">
                <a:latin typeface="맑은 고딕" pitchFamily="50" charset="-127"/>
              </a:rPr>
              <a:t>생성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Subnet </a:t>
            </a:r>
            <a:r>
              <a:rPr lang="ko-KR" altLang="en-US" kern="0" dirty="0" smtClean="0"/>
              <a:t>생성 내용을 확인함</a:t>
            </a:r>
            <a:endParaRPr lang="en-US" altLang="ko-KR" kern="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584616" y="2705724"/>
            <a:ext cx="8754256" cy="14615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44000" tIns="144000" rIns="72000" bIns="72000" rtlCol="0" anchor="ctr"/>
          <a:lstStyle/>
          <a:p>
            <a:pPr marL="171450" indent="-171450" algn="ct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</a:pP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주의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: Subnet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은 생성되었으나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Public / Private subnet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이 자동으로 설정되는 것이 아님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 algn="ct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Char char="-"/>
            </a:pP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Routing Table 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등을 설정이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필요하며 뒤편에서 추가 설정 예정</a:t>
            </a:r>
            <a:endParaRPr lang="en-US" altLang="ko-KR" sz="16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E7653AD-40F4-40C1-8278-D32611BB786B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239992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0. </a:t>
            </a:r>
            <a:r>
              <a:rPr lang="ko-KR" altLang="en-US" kern="0" dirty="0" smtClean="0">
                <a:latin typeface="맑은 고딕" pitchFamily="50" charset="-127"/>
              </a:rPr>
              <a:t>최종 시스템 구성</a:t>
            </a:r>
            <a:endParaRPr lang="ko-KR" altLang="en-US" kern="0" dirty="0">
              <a:latin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480" y="831953"/>
            <a:ext cx="4224073" cy="5737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6086007" y="1581462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…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5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585" y="1124262"/>
            <a:ext cx="4099028" cy="490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>
            <a:off x="4482058" y="3312826"/>
            <a:ext cx="876925" cy="58214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900430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3. Internet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7202" y="786983"/>
            <a:ext cx="3832269" cy="520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75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900430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3. Internet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VPC</a:t>
            </a:r>
            <a:r>
              <a:rPr lang="ko-KR" altLang="en-US" kern="0" dirty="0" smtClean="0"/>
              <a:t>가 </a:t>
            </a:r>
            <a:r>
              <a:rPr lang="en-US" altLang="ko-KR" kern="0" dirty="0" smtClean="0"/>
              <a:t>Internet</a:t>
            </a:r>
            <a:r>
              <a:rPr lang="ko-KR" altLang="en-US" kern="0" dirty="0" smtClean="0"/>
              <a:t>망과 연결하기 위해서는 </a:t>
            </a:r>
            <a:r>
              <a:rPr lang="en-US" altLang="ko-KR" kern="0" dirty="0" smtClean="0"/>
              <a:t>IGT(Internet Gateway)</a:t>
            </a:r>
            <a:r>
              <a:rPr lang="ko-KR" altLang="en-US" kern="0" dirty="0" smtClean="0"/>
              <a:t>가 필요함</a:t>
            </a:r>
            <a:endParaRPr lang="en-US" altLang="ko-KR" kern="0" dirty="0"/>
          </a:p>
        </p:txBody>
      </p:sp>
      <p:sp>
        <p:nvSpPr>
          <p:cNvPr id="10" name="TextBox 9"/>
          <p:cNvSpPr txBox="1"/>
          <p:nvPr/>
        </p:nvSpPr>
        <p:spPr>
          <a:xfrm>
            <a:off x="4744387" y="1738861"/>
            <a:ext cx="4459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Internet Gateway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Internet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망과 연결하는 역할 함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Inbound Service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의 경우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Internet Gateway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ALM(Application Loader Balancer) 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응답시스템의 형태로 진행됨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Outbound Service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경우는 요청 시스템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  Internet Gateway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형태로  진행됨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330" y="1146748"/>
            <a:ext cx="3832269" cy="520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900430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3. Internet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1). VPC </a:t>
            </a:r>
            <a:r>
              <a:rPr lang="ko-KR" altLang="en-US" sz="1400" dirty="0" smtClean="0"/>
              <a:t>화면으로 이동</a:t>
            </a:r>
            <a:endParaRPr lang="ko-KR" altLang="en-US" sz="1400" dirty="0"/>
          </a:p>
        </p:txBody>
      </p:sp>
      <p:sp>
        <p:nvSpPr>
          <p:cNvPr id="8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AWS Management Console</a:t>
            </a:r>
            <a:r>
              <a:rPr lang="ko-KR" altLang="en-US" kern="0" dirty="0" smtClean="0"/>
              <a:t>의 </a:t>
            </a:r>
            <a:r>
              <a:rPr lang="en-US" altLang="ko-KR" kern="0" dirty="0" smtClean="0"/>
              <a:t>Services </a:t>
            </a:r>
            <a:r>
              <a:rPr lang="ko-KR" altLang="en-US" kern="0" dirty="0" err="1" smtClean="0"/>
              <a:t>검색창에서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“VPC”</a:t>
            </a:r>
            <a:r>
              <a:rPr lang="ko-KR" altLang="en-US" kern="0" dirty="0" smtClean="0"/>
              <a:t>를 입력하여 검색 후에 검색된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를 선택함</a:t>
            </a:r>
            <a:endParaRPr lang="en-US" altLang="ko-KR" kern="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345" y="1318385"/>
            <a:ext cx="8398214" cy="38832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 bwMode="auto">
          <a:xfrm>
            <a:off x="2360951" y="1319134"/>
            <a:ext cx="3260359" cy="20186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565816" y="2123606"/>
            <a:ext cx="3415259" cy="44858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6897" y="3298306"/>
            <a:ext cx="6444251" cy="33498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800699">
            <a:off x="4006778" y="2570221"/>
            <a:ext cx="1264565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VPC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화면이동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900430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3. Internet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2). Create internet gateway </a:t>
            </a:r>
            <a:r>
              <a:rPr lang="ko-KR" altLang="en-US" sz="1400" dirty="0" smtClean="0"/>
              <a:t>화면으로 이동</a:t>
            </a:r>
            <a:endParaRPr lang="ko-KR" altLang="en-US" sz="1400" dirty="0"/>
          </a:p>
        </p:txBody>
      </p:sp>
      <p:sp>
        <p:nvSpPr>
          <p:cNvPr id="8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좌측의 </a:t>
            </a:r>
            <a:r>
              <a:rPr lang="en-US" altLang="ko-KR" kern="0" dirty="0" smtClean="0"/>
              <a:t>[Internet Gateways] </a:t>
            </a:r>
            <a:r>
              <a:rPr lang="ko-KR" altLang="en-US" kern="0" dirty="0" smtClean="0"/>
              <a:t>메뉴 클릭하고</a:t>
            </a:r>
            <a:r>
              <a:rPr lang="en-US" altLang="ko-KR" kern="0" dirty="0" smtClean="0"/>
              <a:t>, [Create Internet gateway]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Create Internet Gateway</a:t>
            </a:r>
            <a:r>
              <a:rPr lang="ko-KR" altLang="en-US" kern="0" dirty="0" smtClean="0"/>
              <a:t>화면으로 이동</a:t>
            </a:r>
            <a:endParaRPr lang="en-US" altLang="ko-KR" kern="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478" y="1352232"/>
            <a:ext cx="7558915" cy="4254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 bwMode="auto">
          <a:xfrm>
            <a:off x="985478" y="3477718"/>
            <a:ext cx="1351322" cy="207591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995412" y="1666408"/>
            <a:ext cx="1455862" cy="19933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8357" y="3267856"/>
            <a:ext cx="5462711" cy="30621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3511265">
            <a:off x="6845515" y="2385469"/>
            <a:ext cx="1992948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Create Internet </a:t>
            </a:r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gatway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화면으로 이동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371" y="1451003"/>
            <a:ext cx="7918585" cy="4450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900430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3. Internet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3). Internet Gateway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8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생성할 </a:t>
            </a:r>
            <a:r>
              <a:rPr lang="en-US" altLang="ko-KR" kern="0" dirty="0" smtClean="0"/>
              <a:t>Internet Gateway </a:t>
            </a:r>
            <a:r>
              <a:rPr lang="ko-KR" altLang="en-US" kern="0" dirty="0" smtClean="0"/>
              <a:t>이름을 입력하고 </a:t>
            </a:r>
            <a:r>
              <a:rPr lang="en-US" altLang="ko-KR" kern="0" dirty="0" smtClean="0"/>
              <a:t>Internet Gateway</a:t>
            </a:r>
            <a:r>
              <a:rPr lang="ko-KR" altLang="en-US" kern="0" dirty="0" smtClean="0"/>
              <a:t>를 생성함</a:t>
            </a:r>
            <a:endParaRPr lang="en-US" altLang="ko-KR" kern="0" dirty="0"/>
          </a:p>
        </p:txBody>
      </p:sp>
      <p:sp>
        <p:nvSpPr>
          <p:cNvPr id="15" name="직사각형 14"/>
          <p:cNvSpPr/>
          <p:nvPr/>
        </p:nvSpPr>
        <p:spPr bwMode="auto">
          <a:xfrm>
            <a:off x="1281660" y="3312826"/>
            <a:ext cx="4114799" cy="20186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739392" y="5358000"/>
            <a:ext cx="1878766" cy="27482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6552" y="1348740"/>
            <a:ext cx="7183033" cy="401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900430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3. Internet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4). </a:t>
            </a:r>
            <a:r>
              <a:rPr lang="ko-KR" altLang="en-US" sz="1400" dirty="0" smtClean="0"/>
              <a:t>정상 생성 확인</a:t>
            </a:r>
            <a:endParaRPr lang="ko-KR" altLang="en-US" sz="1400" dirty="0"/>
          </a:p>
        </p:txBody>
      </p:sp>
      <p:sp>
        <p:nvSpPr>
          <p:cNvPr id="8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Internet Gateway</a:t>
            </a:r>
            <a:r>
              <a:rPr lang="ko-KR" altLang="en-US" kern="0" dirty="0" smtClean="0"/>
              <a:t>가 정상적으로 생성된 것을 확인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900430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3. Internet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5). VPC </a:t>
            </a:r>
            <a:r>
              <a:rPr lang="ko-KR" altLang="en-US" sz="1400" dirty="0" smtClean="0"/>
              <a:t>연결 하기 </a:t>
            </a:r>
            <a:r>
              <a:rPr lang="en-US" altLang="ko-KR" sz="1400" dirty="0" smtClean="0"/>
              <a:t>(1/2)</a:t>
            </a:r>
            <a:endParaRPr lang="ko-KR" altLang="en-US" sz="1400" dirty="0"/>
          </a:p>
        </p:txBody>
      </p:sp>
      <p:sp>
        <p:nvSpPr>
          <p:cNvPr id="8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Actions &gt; Attach to VPC </a:t>
            </a:r>
            <a:r>
              <a:rPr lang="ko-KR" altLang="en-US" kern="0" dirty="0" smtClean="0"/>
              <a:t>선택</a:t>
            </a:r>
            <a:endParaRPr lang="en-US" altLang="ko-KR" kern="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8929" y="1175274"/>
            <a:ext cx="7552919" cy="42485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 bwMode="auto">
          <a:xfrm>
            <a:off x="7204516" y="1969310"/>
            <a:ext cx="1311411" cy="20600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1640" y="1327358"/>
            <a:ext cx="6303364" cy="4080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900430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3. Internet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5). VPC </a:t>
            </a:r>
            <a:r>
              <a:rPr lang="ko-KR" altLang="en-US" sz="1400" dirty="0" smtClean="0"/>
              <a:t>연결 하기</a:t>
            </a:r>
            <a:r>
              <a:rPr lang="en-US" altLang="ko-KR" sz="1400" dirty="0" smtClean="0"/>
              <a:t>(2/2)</a:t>
            </a:r>
            <a:endParaRPr lang="ko-KR" altLang="en-US" sz="1400" dirty="0"/>
          </a:p>
        </p:txBody>
      </p:sp>
      <p:sp>
        <p:nvSpPr>
          <p:cNvPr id="8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Internet Gateway</a:t>
            </a:r>
            <a:r>
              <a:rPr lang="ko-KR" altLang="en-US" kern="0" dirty="0" smtClean="0"/>
              <a:t>를 연결할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를 선택하고 </a:t>
            </a:r>
            <a:r>
              <a:rPr lang="en-US" altLang="ko-KR" kern="0" dirty="0" smtClean="0"/>
              <a:t>[Attach Internet gateway]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와 연결시킴</a:t>
            </a:r>
            <a:endParaRPr lang="en-US" altLang="ko-KR" kern="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1581464" y="3297837"/>
            <a:ext cx="3027481" cy="36899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304676" y="3802507"/>
            <a:ext cx="1301797" cy="20607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1682" y="5621313"/>
            <a:ext cx="757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입력 창에 마우스를 클릭하면 </a:t>
            </a:r>
            <a:r>
              <a:rPr lang="ko-KR" altLang="en-US" sz="1200" b="0" dirty="0" err="1" smtClean="0">
                <a:latin typeface="맑은 고딕" pitchFamily="50" charset="-127"/>
                <a:ea typeface="맑은 고딕" pitchFamily="50" charset="-127"/>
              </a:rPr>
              <a:t>미연결된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VPC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목록이 </a:t>
            </a:r>
            <a:r>
              <a:rPr lang="en-US" altLang="ko-KR" sz="1200" b="0" dirty="0" err="1" smtClean="0">
                <a:latin typeface="맑은 고딕" pitchFamily="50" charset="-127"/>
                <a:ea typeface="맑은 고딕" pitchFamily="50" charset="-127"/>
              </a:rPr>
              <a:t>Combobox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의 형태로 보여주며 연결하려는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VPC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를 선택한다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[Attach Internet gateway]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버튼을 클릭하여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VPC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Internet gateway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를 연결한다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0903" y="1335762"/>
            <a:ext cx="7408639" cy="41585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900430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3. Internet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6). </a:t>
            </a:r>
            <a:r>
              <a:rPr lang="ko-KR" altLang="en-US" sz="1400" dirty="0" smtClean="0"/>
              <a:t>연결 확인</a:t>
            </a:r>
            <a:endParaRPr lang="ko-KR" altLang="en-US" sz="1400" dirty="0"/>
          </a:p>
        </p:txBody>
      </p:sp>
      <p:sp>
        <p:nvSpPr>
          <p:cNvPr id="8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Internet Gateway</a:t>
            </a:r>
            <a:r>
              <a:rPr lang="ko-KR" altLang="en-US" kern="0" dirty="0" smtClean="0"/>
              <a:t>를 연결할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를 선택하고 </a:t>
            </a:r>
            <a:r>
              <a:rPr lang="en-US" altLang="ko-KR" kern="0" dirty="0" smtClean="0"/>
              <a:t>[Attach Internet gateway]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와 연결시킴</a:t>
            </a:r>
            <a:endParaRPr lang="en-US" altLang="ko-KR" kern="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3785019" y="3035509"/>
            <a:ext cx="996844" cy="31479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126638" y="3000532"/>
            <a:ext cx="1439056" cy="49217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6909" y="5636304"/>
            <a:ext cx="757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State : Attached.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 ID: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원하는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인 지 확인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>
            <a:off x="4489553" y="3312827"/>
            <a:ext cx="876925" cy="58214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477" y="846945"/>
            <a:ext cx="3832269" cy="520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6091" y="822960"/>
            <a:ext cx="3859907" cy="524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75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E7653AD-40F4-40C1-8278-D32611BB786B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366904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>
                <a:latin typeface="맑은 고딕" pitchFamily="50" charset="-127"/>
              </a:rPr>
              <a:t>1. </a:t>
            </a:r>
            <a:r>
              <a:rPr lang="en-US" altLang="ko-KR" kern="0" dirty="0" smtClean="0">
                <a:latin typeface="맑은 고딕" pitchFamily="50" charset="-127"/>
              </a:rPr>
              <a:t>VPC(Virtual Private Cloud)</a:t>
            </a:r>
            <a:endParaRPr lang="ko-KR" altLang="en-US" kern="0" dirty="0">
              <a:latin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389" y="884420"/>
            <a:ext cx="4357160" cy="520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156617" y="1131757"/>
            <a:ext cx="4459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VPC(Virtual Private Cloud)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는 가상의 데이터 센터와 같은 기능을 하며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, Network,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서버 등을 운영하는 가상의 장소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가상의 데이터 센터를 생성해보자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75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8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NAT(Network Address Translation) Gateway</a:t>
            </a:r>
            <a:r>
              <a:rPr lang="ko-KR" altLang="en-US" kern="0" dirty="0" smtClean="0"/>
              <a:t>는 </a:t>
            </a:r>
            <a:r>
              <a:rPr lang="en-US" altLang="ko-KR" kern="0" dirty="0" smtClean="0"/>
              <a:t>Outbound </a:t>
            </a:r>
            <a:r>
              <a:rPr lang="ko-KR" altLang="en-US" kern="0" dirty="0" smtClean="0"/>
              <a:t>서비스에서 </a:t>
            </a:r>
            <a:r>
              <a:rPr lang="en-US" altLang="ko-KR" kern="0" dirty="0" smtClean="0"/>
              <a:t>private IP </a:t>
            </a:r>
            <a:r>
              <a:rPr lang="en-US" altLang="ko-KR" kern="0" dirty="0" smtClean="0">
                <a:sym typeface="Wingdings" pitchFamily="2" charset="2"/>
              </a:rPr>
              <a:t>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public IP</a:t>
            </a:r>
            <a:r>
              <a:rPr lang="ko-KR" altLang="en-US" kern="0" dirty="0" smtClean="0"/>
              <a:t>로 변환하여 데이터를 주고 받을 수 있도록 함</a:t>
            </a:r>
            <a:endParaRPr lang="en-US" altLang="ko-KR" kern="0" dirty="0"/>
          </a:p>
        </p:txBody>
      </p:sp>
      <p:sp>
        <p:nvSpPr>
          <p:cNvPr id="12" name="TextBox 11"/>
          <p:cNvSpPr txBox="1"/>
          <p:nvPr/>
        </p:nvSpPr>
        <p:spPr>
          <a:xfrm>
            <a:off x="4744387" y="1738861"/>
            <a:ext cx="4459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kern="0" dirty="0" smtClean="0">
                <a:latin typeface="맑은 고딕" pitchFamily="50" charset="-127"/>
                <a:ea typeface="맑은 고딕" pitchFamily="50" charset="-127"/>
              </a:rPr>
              <a:t>NAT(Network Address Translation) Gateway</a:t>
            </a:r>
          </a:p>
          <a:p>
            <a:endParaRPr lang="en-US" altLang="ko-KR" sz="1200" b="0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NAT Gateway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는 가정에 있는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Internet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공유기와 같은 </a:t>
            </a:r>
            <a:r>
              <a:rPr lang="ko-KR" altLang="en-US" sz="1200" b="0" dirty="0" err="1" smtClean="0">
                <a:latin typeface="맑은 고딕" pitchFamily="50" charset="-127"/>
                <a:ea typeface="맑은 고딕" pitchFamily="50" charset="-127"/>
              </a:rPr>
              <a:t>역할함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b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가정에 있는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Computer, Tablet, Phone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등은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Private 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를 가지며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, Internet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으로 연동하려면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Public 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가 필요한 데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이를 변환해주는 역할을 하는 것이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Internet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공유기 임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NAT Gateway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는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Inbound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서비스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(Internet  VPC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내부로 들어오는 서비스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제공하지 않는다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279" y="1274164"/>
            <a:ext cx="3687733" cy="50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1). VPC </a:t>
            </a:r>
            <a:r>
              <a:rPr lang="ko-KR" altLang="en-US" sz="1400" dirty="0" smtClean="0"/>
              <a:t>화면으로 이동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AWS Management Console</a:t>
            </a:r>
            <a:r>
              <a:rPr lang="ko-KR" altLang="en-US" kern="0" dirty="0" smtClean="0"/>
              <a:t>의 </a:t>
            </a:r>
            <a:r>
              <a:rPr lang="en-US" altLang="ko-KR" kern="0" dirty="0" smtClean="0"/>
              <a:t>Services </a:t>
            </a:r>
            <a:r>
              <a:rPr lang="ko-KR" altLang="en-US" kern="0" dirty="0" err="1" smtClean="0"/>
              <a:t>검색창에서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“VPC”</a:t>
            </a:r>
            <a:r>
              <a:rPr lang="ko-KR" altLang="en-US" kern="0" dirty="0" smtClean="0"/>
              <a:t>를 입력하여 검색 후에 검색된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를 선택함</a:t>
            </a:r>
            <a:endParaRPr lang="en-US" altLang="ko-KR" kern="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345" y="1318385"/>
            <a:ext cx="8398214" cy="38832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 bwMode="auto">
          <a:xfrm>
            <a:off x="2360951" y="1319134"/>
            <a:ext cx="3260359" cy="20186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565816" y="2123606"/>
            <a:ext cx="3415259" cy="44858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6897" y="3298306"/>
            <a:ext cx="6444251" cy="33498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1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800699">
            <a:off x="4006778" y="2570221"/>
            <a:ext cx="1264565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VPC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화면이동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2). NAT Gateway </a:t>
            </a:r>
            <a:r>
              <a:rPr lang="ko-KR" altLang="en-US" sz="1400" dirty="0" smtClean="0"/>
              <a:t>생성화면으로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좌측의 </a:t>
            </a:r>
            <a:r>
              <a:rPr lang="en-US" altLang="ko-KR" kern="0" dirty="0" smtClean="0"/>
              <a:t>[NAT Gateways] </a:t>
            </a:r>
            <a:r>
              <a:rPr lang="ko-KR" altLang="en-US" kern="0" dirty="0" smtClean="0"/>
              <a:t>메뉴를 선택하고</a:t>
            </a:r>
            <a:r>
              <a:rPr lang="en-US" altLang="ko-KR" kern="0" dirty="0" smtClean="0"/>
              <a:t>, </a:t>
            </a:r>
            <a:r>
              <a:rPr lang="ko-KR" altLang="en-US" kern="0" dirty="0" err="1" smtClean="0"/>
              <a:t>우상단의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[Create NAT gateway]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Create NAT gateway </a:t>
            </a:r>
            <a:r>
              <a:rPr lang="ko-KR" altLang="en-US" kern="0" dirty="0" smtClean="0"/>
              <a:t>화면으로 이동함</a:t>
            </a:r>
            <a:endParaRPr lang="en-US" altLang="ko-KR" kern="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004" y="1458070"/>
            <a:ext cx="7940348" cy="44630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7462" y="3381847"/>
            <a:ext cx="5928609" cy="3318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 bwMode="auto">
          <a:xfrm>
            <a:off x="7197778" y="1748853"/>
            <a:ext cx="1382804" cy="30056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5400000">
            <a:off x="7155289" y="2479698"/>
            <a:ext cx="1548219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Create NAT gateway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화면으로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874428" y="4676931"/>
            <a:ext cx="1691390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3). NAT Gateway </a:t>
            </a:r>
            <a:r>
              <a:rPr lang="ko-KR" altLang="en-US" sz="1400" dirty="0" smtClean="0"/>
              <a:t>이름 및 정보 설정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좌측의 </a:t>
            </a:r>
            <a:r>
              <a:rPr lang="en-US" altLang="ko-KR" kern="0" dirty="0" smtClean="0"/>
              <a:t>[NAT Gateways] </a:t>
            </a:r>
            <a:r>
              <a:rPr lang="ko-KR" altLang="en-US" kern="0" dirty="0" smtClean="0"/>
              <a:t>메뉴를 선택하고</a:t>
            </a:r>
            <a:r>
              <a:rPr lang="en-US" altLang="ko-KR" kern="0" dirty="0" smtClean="0"/>
              <a:t>, </a:t>
            </a:r>
            <a:r>
              <a:rPr lang="ko-KR" altLang="en-US" kern="0" dirty="0" err="1" smtClean="0"/>
              <a:t>우상단의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[Create NAT gateway]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Create NAT gateway </a:t>
            </a:r>
            <a:r>
              <a:rPr lang="ko-KR" altLang="en-US" kern="0" dirty="0" smtClean="0"/>
              <a:t>화면으로 이동함</a:t>
            </a:r>
            <a:endParaRPr lang="en-US" altLang="ko-KR" kern="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807" y="1434431"/>
            <a:ext cx="6455170" cy="3613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 bwMode="auto">
          <a:xfrm>
            <a:off x="694553" y="3005529"/>
            <a:ext cx="4312168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94553" y="3562663"/>
            <a:ext cx="4312168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94553" y="3919929"/>
            <a:ext cx="4312168" cy="217357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94553" y="4497051"/>
            <a:ext cx="4409606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213" y="5029202"/>
            <a:ext cx="7577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NAT gateway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이름을 설정한다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 위치할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subnet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선택한다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(public subnet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Connectivity type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으로 설정함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(internet public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망과 연동을 위함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 allocation ID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설정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VPC &gt; Elastic IP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에서 이미 생성한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사용하려면 좌측의 </a:t>
            </a:r>
            <a:r>
              <a:rPr lang="en-US" altLang="ko-KR" sz="1200" b="0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Combobox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에서 선택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Elastic 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새로 생성하려면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[Allocate Elastic IP]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바로 생성함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※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주의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 [Allocate Elastic IP]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누르는 순간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 생성되므로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생성을 취소하더라도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는 생성됨</a:t>
            </a:r>
            <a:endParaRPr lang="en-US" altLang="ko-KR" sz="1200" b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0403" y="1793825"/>
            <a:ext cx="2895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란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</a:t>
            </a:r>
          </a:p>
          <a:p>
            <a:pPr marL="228600" indent="-228600"/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Public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고정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</a:t>
            </a:r>
            <a:r>
              <a:rPr lang="ko-KR" altLang="en-US" sz="1200" b="0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할당받는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서비스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NAT Gateway, EC2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등과 같이 고정의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 필요한 경우에 생성함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는 생성후에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EC2, NAT GW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등과 같이 고정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 필요한 곳에 사용하지 않고 생성만 해두면 과금이 되므로 주의 필요</a:t>
            </a:r>
            <a:endParaRPr lang="en-US" altLang="ko-KR" sz="1200" b="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4). NAT Gateway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좌측의 </a:t>
            </a:r>
            <a:r>
              <a:rPr lang="en-US" altLang="ko-KR" kern="0" dirty="0" smtClean="0"/>
              <a:t>[NAT Gateways] </a:t>
            </a:r>
            <a:r>
              <a:rPr lang="ko-KR" altLang="en-US" kern="0" dirty="0" smtClean="0"/>
              <a:t>메뉴를 선택하고</a:t>
            </a:r>
            <a:r>
              <a:rPr lang="en-US" altLang="ko-KR" kern="0" dirty="0" smtClean="0"/>
              <a:t>, </a:t>
            </a:r>
            <a:r>
              <a:rPr lang="ko-KR" altLang="en-US" kern="0" dirty="0" err="1" smtClean="0"/>
              <a:t>우상단의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[Create NAT gateway]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Create NAT gateway </a:t>
            </a:r>
            <a:r>
              <a:rPr lang="ko-KR" altLang="en-US" kern="0" dirty="0" smtClean="0"/>
              <a:t>화면으로 이동함</a:t>
            </a:r>
            <a:endParaRPr lang="en-US" altLang="ko-KR" kern="0" dirty="0"/>
          </a:p>
        </p:txBody>
      </p:sp>
      <p:sp>
        <p:nvSpPr>
          <p:cNvPr id="12" name="TextBox 11"/>
          <p:cNvSpPr txBox="1"/>
          <p:nvPr/>
        </p:nvSpPr>
        <p:spPr>
          <a:xfrm>
            <a:off x="442213" y="5598822"/>
            <a:ext cx="7577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[Create NAT gateway]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생성한다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endParaRPr lang="en-US" altLang="ko-KR" sz="1200" b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534" y="1364479"/>
            <a:ext cx="7423269" cy="41586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 bwMode="auto">
          <a:xfrm>
            <a:off x="4198238" y="5003233"/>
            <a:ext cx="1352817" cy="23378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5). NAT Gateway </a:t>
            </a:r>
            <a:r>
              <a:rPr lang="ko-KR" altLang="en-US" sz="1400" dirty="0" smtClean="0"/>
              <a:t>생성 확인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NAT Gateway</a:t>
            </a:r>
            <a:r>
              <a:rPr lang="ko-KR" altLang="en-US" kern="0" dirty="0" smtClean="0"/>
              <a:t>가 정상 생성된 것을 확인함</a:t>
            </a:r>
            <a:endParaRPr lang="en-US" altLang="ko-KR" kern="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486" y="1206709"/>
            <a:ext cx="7513163" cy="42179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2213" y="5598822"/>
            <a:ext cx="757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“4. NAT Gateway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추가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2). NAT Gateway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생성화면으로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~ “4. NAT Gateway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추가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&gt;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5). NAT Gateway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생성 확인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반복하면서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NAT gateway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추가 생성한다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857" y="1338619"/>
            <a:ext cx="7953291" cy="4464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6). NAT Gateway </a:t>
            </a:r>
            <a:r>
              <a:rPr lang="ko-KR" altLang="en-US" sz="1400" dirty="0" smtClean="0"/>
              <a:t>생성 목록 확인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NATE Gateways </a:t>
            </a:r>
            <a:r>
              <a:rPr lang="ko-KR" altLang="en-US" kern="0" dirty="0" smtClean="0"/>
              <a:t>메뉴를 클릭 후에 </a:t>
            </a:r>
            <a:r>
              <a:rPr lang="ko-KR" altLang="en-US" kern="0" dirty="0" err="1" smtClean="0"/>
              <a:t>검색창에</a:t>
            </a:r>
            <a:r>
              <a:rPr lang="ko-KR" altLang="en-US" kern="0" dirty="0" smtClean="0"/>
              <a:t> 시스템 명을 입력하고 </a:t>
            </a:r>
            <a:r>
              <a:rPr lang="en-US" altLang="ko-KR" kern="0" dirty="0" smtClean="0"/>
              <a:t>&lt;Enter&gt;</a:t>
            </a:r>
            <a:r>
              <a:rPr lang="ko-KR" altLang="en-US" kern="0" dirty="0" smtClean="0"/>
              <a:t>를 눌러 생성된 </a:t>
            </a:r>
            <a:r>
              <a:rPr lang="en-US" altLang="ko-KR" kern="0" dirty="0" smtClean="0"/>
              <a:t>NAT Gateway </a:t>
            </a:r>
            <a:r>
              <a:rPr lang="ko-KR" altLang="en-US" kern="0" dirty="0" smtClean="0"/>
              <a:t>목록을 확인</a:t>
            </a:r>
            <a:endParaRPr lang="en-US" altLang="ko-KR" kern="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2440907" y="1933729"/>
            <a:ext cx="4604469" cy="449707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375949" y="2700724"/>
            <a:ext cx="6483237" cy="35726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1859" y="5861149"/>
            <a:ext cx="757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위의 목록에서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Name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과 </a:t>
            </a:r>
            <a:r>
              <a:rPr lang="en-US" altLang="ko-KR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Elstic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IP Address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잘 적어두었다가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IPs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에서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Elastic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명확하게 이름을 붙이자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(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다음 페이지 참조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endParaRPr lang="ko-KR" altLang="en-US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/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7). Elastic IP </a:t>
            </a:r>
            <a:r>
              <a:rPr lang="ko-KR" altLang="en-US" sz="1400" dirty="0" smtClean="0"/>
              <a:t>이름 추가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Elastic IP</a:t>
            </a:r>
            <a:r>
              <a:rPr lang="ko-KR" altLang="en-US" kern="0" dirty="0" smtClean="0"/>
              <a:t>가 어떤 용도로 생성되었는 지 구분할 수 있도록 이름을 붙임</a:t>
            </a:r>
            <a:endParaRPr lang="en-US" altLang="ko-KR" kern="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4230" y="1254724"/>
            <a:ext cx="7395148" cy="41541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 bwMode="auto">
          <a:xfrm>
            <a:off x="1116767" y="3537677"/>
            <a:ext cx="1828794" cy="2098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297836" y="3075480"/>
            <a:ext cx="1611443" cy="91939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9374" y="5583831"/>
            <a:ext cx="757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좌측 메뉴에서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[Elastic IPs]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Allocated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정보를 보고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Name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부분을 용도를 알 수 있도록 이름을 붙이고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[Save]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눌러 저장한다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356" y="1143000"/>
            <a:ext cx="7932592" cy="4456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250609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4. NAT Gateway </a:t>
            </a:r>
            <a:r>
              <a:rPr lang="ko-KR" altLang="en-US" kern="0" dirty="0" smtClean="0">
                <a:latin typeface="맑은 고딕" pitchFamily="50" charset="-127"/>
              </a:rPr>
              <a:t>추가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8). Elastic IP </a:t>
            </a:r>
            <a:r>
              <a:rPr lang="ko-KR" altLang="en-US" sz="1400" dirty="0" smtClean="0"/>
              <a:t>확인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err="1" smtClean="0"/>
              <a:t>검색창에</a:t>
            </a:r>
            <a:r>
              <a:rPr lang="ko-KR" altLang="en-US" kern="0" dirty="0" smtClean="0"/>
              <a:t> </a:t>
            </a:r>
            <a:r>
              <a:rPr lang="ko-KR" altLang="en-US" kern="0" dirty="0" err="1" smtClean="0"/>
              <a:t>시스템명을</a:t>
            </a:r>
            <a:r>
              <a:rPr lang="ko-KR" altLang="en-US" kern="0" dirty="0" smtClean="0"/>
              <a:t> 입력하고 </a:t>
            </a:r>
            <a:r>
              <a:rPr lang="en-US" altLang="ko-KR" kern="0" dirty="0" smtClean="0"/>
              <a:t>&lt;Enter&gt;</a:t>
            </a:r>
            <a:r>
              <a:rPr lang="ko-KR" altLang="en-US" kern="0" dirty="0" smtClean="0"/>
              <a:t>를 눌러 </a:t>
            </a:r>
            <a:r>
              <a:rPr lang="en-US" altLang="ko-KR" kern="0" dirty="0" smtClean="0"/>
              <a:t>Elastic IP</a:t>
            </a:r>
            <a:r>
              <a:rPr lang="ko-KR" altLang="en-US" kern="0" dirty="0" smtClean="0"/>
              <a:t>의 이름과 </a:t>
            </a:r>
            <a:r>
              <a:rPr lang="en-US" altLang="ko-KR" kern="0" dirty="0" smtClean="0"/>
              <a:t>IP</a:t>
            </a:r>
            <a:r>
              <a:rPr lang="ko-KR" altLang="en-US" kern="0" dirty="0" smtClean="0"/>
              <a:t>가 잘 매핑되었는 지 확인함</a:t>
            </a:r>
            <a:endParaRPr lang="en-US" altLang="ko-KR" kern="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2166081" y="1896254"/>
            <a:ext cx="4624463" cy="47219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166081" y="2685735"/>
            <a:ext cx="6168449" cy="50717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>
            <a:off x="4392117" y="3305331"/>
            <a:ext cx="876925" cy="58214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1373" y="794478"/>
            <a:ext cx="3818704" cy="5186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902" y="929391"/>
            <a:ext cx="3687733" cy="50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75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E7653AD-40F4-40C1-8278-D32611BB786B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448657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1. VPC(Virtual Private Cloud) </a:t>
            </a:r>
            <a:endParaRPr lang="ko-KR" altLang="en-US" kern="0" dirty="0">
              <a:latin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345" y="1318385"/>
            <a:ext cx="8398214" cy="38832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AWS Management Console</a:t>
            </a:r>
            <a:r>
              <a:rPr lang="ko-KR" altLang="en-US" kern="0" dirty="0" smtClean="0"/>
              <a:t>의 </a:t>
            </a:r>
            <a:r>
              <a:rPr lang="en-US" altLang="ko-KR" kern="0" dirty="0" smtClean="0"/>
              <a:t>Services </a:t>
            </a:r>
            <a:r>
              <a:rPr lang="ko-KR" altLang="en-US" kern="0" dirty="0" err="1" smtClean="0"/>
              <a:t>검색창에서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“VPC”</a:t>
            </a:r>
            <a:r>
              <a:rPr lang="ko-KR" altLang="en-US" kern="0" dirty="0" smtClean="0"/>
              <a:t>를 입력하여 검색 후에 검색된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를 선택함</a:t>
            </a:r>
            <a:endParaRPr lang="en-US" altLang="ko-KR" kern="0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2360951" y="1319134"/>
            <a:ext cx="3260359" cy="20186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565816" y="2123606"/>
            <a:ext cx="3415259" cy="44858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6897" y="3298306"/>
            <a:ext cx="6444251" cy="33498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800699">
            <a:off x="4006778" y="2570221"/>
            <a:ext cx="1264565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VPC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화면이동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6297" y="5505138"/>
            <a:ext cx="2771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1).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검색창에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VPC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입력한다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2).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검색된 내용 중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[VPC]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Click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하여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    VPC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관리 화면으로 이동한다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 VPC </a:t>
            </a:r>
            <a:r>
              <a:rPr lang="ko-KR" altLang="en-US" sz="1400" dirty="0" smtClean="0"/>
              <a:t>생성하기</a:t>
            </a:r>
            <a:endParaRPr lang="en-US" altLang="ko-KR" sz="1400" dirty="0" smtClean="0"/>
          </a:p>
          <a:p>
            <a:r>
              <a:rPr lang="en-US" altLang="ko-KR" sz="1400" dirty="0" smtClean="0"/>
              <a:t>1.1. VPC </a:t>
            </a:r>
            <a:r>
              <a:rPr lang="ko-KR" altLang="en-US" sz="1400" dirty="0" smtClean="0"/>
              <a:t>관리 화면으로 이동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75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1. Route Table </a:t>
            </a:r>
            <a:r>
              <a:rPr lang="ko-KR" altLang="en-US" sz="1400" dirty="0" smtClean="0"/>
              <a:t>생성 준비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1.1. VPC </a:t>
            </a:r>
            <a:r>
              <a:rPr lang="ko-KR" altLang="en-US" sz="1400" dirty="0" smtClean="0"/>
              <a:t>화면으로 이동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AWS Management Console</a:t>
            </a:r>
            <a:r>
              <a:rPr lang="ko-KR" altLang="en-US" kern="0" dirty="0" smtClean="0"/>
              <a:t>의 </a:t>
            </a:r>
            <a:r>
              <a:rPr lang="en-US" altLang="ko-KR" kern="0" dirty="0" smtClean="0"/>
              <a:t>Services </a:t>
            </a:r>
            <a:r>
              <a:rPr lang="ko-KR" altLang="en-US" kern="0" dirty="0" err="1" smtClean="0"/>
              <a:t>검색창에서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“VPC”</a:t>
            </a:r>
            <a:r>
              <a:rPr lang="ko-KR" altLang="en-US" kern="0" dirty="0" smtClean="0"/>
              <a:t>를 입력하여 검색 후에 검색된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를 선택함</a:t>
            </a:r>
            <a:endParaRPr lang="en-US" altLang="ko-KR" kern="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345" y="1318385"/>
            <a:ext cx="8398214" cy="38832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 bwMode="auto">
          <a:xfrm>
            <a:off x="2360951" y="1319134"/>
            <a:ext cx="3260359" cy="20186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565816" y="2123606"/>
            <a:ext cx="3415259" cy="44858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6897" y="3298306"/>
            <a:ext cx="6444251" cy="33498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1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800699">
            <a:off x="4006778" y="2570221"/>
            <a:ext cx="1264565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VPC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화면이동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259" y="1450438"/>
            <a:ext cx="7967522" cy="44722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 Route Table </a:t>
            </a:r>
            <a:r>
              <a:rPr lang="ko-KR" altLang="en-US" sz="1400" dirty="0" smtClean="0"/>
              <a:t>생성 준비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1.2. Route Table </a:t>
            </a:r>
            <a:r>
              <a:rPr lang="ko-KR" altLang="en-US" sz="1400" dirty="0" smtClean="0"/>
              <a:t>생성화면으로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좌측의 </a:t>
            </a:r>
            <a:r>
              <a:rPr lang="en-US" altLang="ko-KR" kern="0" dirty="0" smtClean="0"/>
              <a:t>[Route Tables] </a:t>
            </a:r>
            <a:r>
              <a:rPr lang="ko-KR" altLang="en-US" kern="0" dirty="0" smtClean="0"/>
              <a:t>메뉴를 선택하고</a:t>
            </a:r>
            <a:r>
              <a:rPr lang="en-US" altLang="ko-KR" kern="0" dirty="0" smtClean="0"/>
              <a:t>, </a:t>
            </a:r>
            <a:r>
              <a:rPr lang="ko-KR" altLang="en-US" kern="0" dirty="0" err="1" smtClean="0"/>
              <a:t>우상단의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[Create route table]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Create route table </a:t>
            </a:r>
            <a:r>
              <a:rPr lang="ko-KR" altLang="en-US" kern="0" dirty="0" smtClean="0"/>
              <a:t>화면으로 이동함</a:t>
            </a:r>
            <a:endParaRPr lang="en-US" altLang="ko-KR" kern="0" dirty="0"/>
          </a:p>
        </p:txBody>
      </p:sp>
      <p:sp>
        <p:nvSpPr>
          <p:cNvPr id="22" name="직사각형 21"/>
          <p:cNvSpPr/>
          <p:nvPr/>
        </p:nvSpPr>
        <p:spPr bwMode="auto">
          <a:xfrm>
            <a:off x="7317699" y="1748853"/>
            <a:ext cx="1691390" cy="27482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734517" y="2893101"/>
            <a:ext cx="1404081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9213" y="3377183"/>
            <a:ext cx="5829424" cy="32809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5400000">
            <a:off x="7155289" y="2479698"/>
            <a:ext cx="1548219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Create route table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화면으로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Public Route Table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r>
              <a:rPr lang="en-US" altLang="ko-KR" sz="1400" dirty="0" smtClean="0"/>
              <a:t>2.1. Route Table </a:t>
            </a:r>
            <a:r>
              <a:rPr lang="ko-KR" altLang="en-US" sz="1400" dirty="0" smtClean="0"/>
              <a:t>생성 </a:t>
            </a:r>
            <a:r>
              <a:rPr lang="en-US" altLang="ko-KR" sz="1400" dirty="0" smtClean="0"/>
              <a:t>(1/4)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Public subnet</a:t>
            </a:r>
            <a:r>
              <a:rPr lang="ko-KR" altLang="en-US" kern="0" dirty="0" smtClean="0"/>
              <a:t>에서 사용할 </a:t>
            </a:r>
            <a:r>
              <a:rPr lang="en-US" altLang="ko-KR" kern="0" dirty="0" smtClean="0"/>
              <a:t>Route table</a:t>
            </a:r>
            <a:r>
              <a:rPr lang="ko-KR" altLang="en-US" kern="0" dirty="0" smtClean="0"/>
              <a:t>을 생성함</a:t>
            </a:r>
            <a:endParaRPr lang="en-US" altLang="ko-KR" kern="0" dirty="0"/>
          </a:p>
        </p:txBody>
      </p:sp>
      <p:sp>
        <p:nvSpPr>
          <p:cNvPr id="23" name="TextBox 22"/>
          <p:cNvSpPr txBox="1"/>
          <p:nvPr/>
        </p:nvSpPr>
        <p:spPr>
          <a:xfrm>
            <a:off x="959374" y="5583831"/>
            <a:ext cx="757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table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이름 설정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(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시스템명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/ public / route table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사용할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VPC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[Create route table]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table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생성함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13527" y="1158139"/>
            <a:ext cx="7323570" cy="4272535"/>
            <a:chOff x="913527" y="1158139"/>
            <a:chExt cx="7323570" cy="4272535"/>
          </a:xfrm>
        </p:grpSpPr>
        <p:grpSp>
          <p:nvGrpSpPr>
            <p:cNvPr id="25" name="그룹 24"/>
            <p:cNvGrpSpPr/>
            <p:nvPr/>
          </p:nvGrpSpPr>
          <p:grpSpPr>
            <a:xfrm>
              <a:off x="913527" y="1158139"/>
              <a:ext cx="7323570" cy="4272535"/>
              <a:chOff x="913527" y="1158139"/>
              <a:chExt cx="7323570" cy="4272535"/>
            </a:xfrm>
          </p:grpSpPr>
          <p:pic>
            <p:nvPicPr>
              <p:cNvPr id="35844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913527" y="1158139"/>
                <a:ext cx="7323570" cy="42725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4" name="직사각형 23"/>
              <p:cNvSpPr/>
              <p:nvPr/>
            </p:nvSpPr>
            <p:spPr bwMode="auto">
              <a:xfrm>
                <a:off x="1851285" y="2900597"/>
                <a:ext cx="412230" cy="1199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lIns="144000" tIns="144000" rIns="72000" bIns="72000" rtlCol="0" anchor="t"/>
              <a:lstStyle/>
              <a:p>
                <a:pPr marL="171450" indent="-171450" algn="ctr" latinLnBrk="0">
                  <a:lnSpc>
                    <a:spcPct val="11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endParaRPr lang="ko-KR" altLang="en-US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 bwMode="auto">
            <a:xfrm>
              <a:off x="1226698" y="2878114"/>
              <a:ext cx="4087316" cy="209862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(1)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1221701" y="3345304"/>
              <a:ext cx="4087316" cy="209862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(2)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4529531" y="5206582"/>
              <a:ext cx="1215557" cy="224091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(3)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3567658" y="4527030"/>
              <a:ext cx="412230" cy="8994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lIns="144000" tIns="144000" rIns="72000" bIns="72000" rtlCol="0" anchor="t"/>
            <a:lstStyle/>
            <a:p>
              <a:pPr marL="171450" indent="-171450" algn="ct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Public Route Table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r>
              <a:rPr lang="en-US" altLang="ko-KR" sz="1400" dirty="0" smtClean="0"/>
              <a:t>2.1. Route Table </a:t>
            </a:r>
            <a:r>
              <a:rPr lang="ko-KR" altLang="en-US" sz="1400" dirty="0" smtClean="0"/>
              <a:t>생성 </a:t>
            </a:r>
            <a:r>
              <a:rPr lang="en-US" altLang="ko-KR" sz="1400" dirty="0" smtClean="0"/>
              <a:t>(2/4)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하단의</a:t>
            </a:r>
            <a:r>
              <a:rPr lang="en-US" altLang="ko-KR" kern="0" dirty="0" smtClean="0"/>
              <a:t> [Routes] tab</a:t>
            </a:r>
            <a:r>
              <a:rPr lang="ko-KR" altLang="en-US" kern="0" dirty="0" smtClean="0"/>
              <a:t>의 정보를 확인</a:t>
            </a:r>
            <a:endParaRPr lang="en-US" altLang="ko-KR" kern="0" dirty="0"/>
          </a:p>
        </p:txBody>
      </p:sp>
      <p:sp>
        <p:nvSpPr>
          <p:cNvPr id="23" name="TextBox 22"/>
          <p:cNvSpPr txBox="1"/>
          <p:nvPr/>
        </p:nvSpPr>
        <p:spPr>
          <a:xfrm>
            <a:off x="959374" y="5224067"/>
            <a:ext cx="757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생성된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subnet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용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table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이름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 에서 목적지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주소가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10.0.0.0/16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이면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target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local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설정됨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-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즉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바깥으로 나가지 말고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내부에서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찾아서 접속하라는 의미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3.  Public subnet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Internet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망과 소통을 해야 하기 때문에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[Edit routes]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정보를 추가해야 함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다음 페이지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]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021949" y="1184653"/>
            <a:ext cx="6656070" cy="3887019"/>
            <a:chOff x="1021949" y="1184653"/>
            <a:chExt cx="6656070" cy="3887019"/>
          </a:xfrm>
        </p:grpSpPr>
        <p:grpSp>
          <p:nvGrpSpPr>
            <p:cNvPr id="17" name="그룹 16"/>
            <p:cNvGrpSpPr/>
            <p:nvPr/>
          </p:nvGrpSpPr>
          <p:grpSpPr>
            <a:xfrm>
              <a:off x="1021949" y="1184653"/>
              <a:ext cx="6656070" cy="3880242"/>
              <a:chOff x="1021949" y="1184653"/>
              <a:chExt cx="6656070" cy="3880242"/>
            </a:xfrm>
          </p:grpSpPr>
          <p:pic>
            <p:nvPicPr>
              <p:cNvPr id="3686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21949" y="1184653"/>
                <a:ext cx="6656070" cy="388024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12" name="직사각형 11"/>
              <p:cNvSpPr/>
              <p:nvPr/>
            </p:nvSpPr>
            <p:spPr bwMode="auto">
              <a:xfrm>
                <a:off x="5044189" y="1686393"/>
                <a:ext cx="412230" cy="22485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lIns="144000" tIns="144000" rIns="72000" bIns="72000" rtlCol="0" anchor="t"/>
              <a:lstStyle/>
              <a:p>
                <a:pPr marL="171450" indent="-171450" algn="ctr" latinLnBrk="0">
                  <a:lnSpc>
                    <a:spcPct val="11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endParaRPr lang="ko-KR" altLang="en-US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 bwMode="auto">
            <a:xfrm>
              <a:off x="2231031" y="1701381"/>
              <a:ext cx="4087316" cy="209862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(1)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6490742" y="4113816"/>
              <a:ext cx="889114" cy="209906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(3)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430903" y="4861810"/>
              <a:ext cx="4826830" cy="209862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(2)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Public Route Table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r>
              <a:rPr lang="en-US" altLang="ko-KR" sz="1400" dirty="0" smtClean="0"/>
              <a:t>2.1. Route Table </a:t>
            </a:r>
            <a:r>
              <a:rPr lang="ko-KR" altLang="en-US" sz="1400" dirty="0" smtClean="0"/>
              <a:t>생성 </a:t>
            </a:r>
            <a:r>
              <a:rPr lang="en-US" altLang="ko-KR" sz="1400" dirty="0" smtClean="0"/>
              <a:t>(3/4)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Route</a:t>
            </a:r>
            <a:r>
              <a:rPr lang="ko-KR" altLang="en-US" kern="0" dirty="0" smtClean="0"/>
              <a:t>정보를 편집하는 </a:t>
            </a:r>
            <a:r>
              <a:rPr lang="en-US" altLang="ko-KR" kern="0" dirty="0" smtClean="0"/>
              <a:t>Edit routes </a:t>
            </a:r>
            <a:r>
              <a:rPr lang="ko-KR" altLang="en-US" kern="0" dirty="0" smtClean="0"/>
              <a:t>화면에서 </a:t>
            </a:r>
            <a:r>
              <a:rPr lang="en-US" altLang="ko-KR" kern="0" dirty="0" smtClean="0"/>
              <a:t>[Add route]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route </a:t>
            </a:r>
            <a:r>
              <a:rPr lang="ko-KR" altLang="en-US" kern="0" dirty="0" smtClean="0"/>
              <a:t>정보를 추가함</a:t>
            </a:r>
            <a:endParaRPr lang="en-US" altLang="ko-KR" kern="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43902" y="1194156"/>
            <a:ext cx="7391023" cy="3074578"/>
            <a:chOff x="343902" y="1194156"/>
            <a:chExt cx="7391023" cy="3074578"/>
          </a:xfrm>
        </p:grpSpPr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3902" y="1194156"/>
              <a:ext cx="7391023" cy="30745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3" name="직사각형 12"/>
            <p:cNvSpPr/>
            <p:nvPr/>
          </p:nvSpPr>
          <p:spPr bwMode="auto">
            <a:xfrm>
              <a:off x="627086" y="2803162"/>
              <a:ext cx="1329130" cy="209862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(1)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59374" y="5066672"/>
            <a:ext cx="7577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[Add route]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정보를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추가할 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Destination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입력창을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클릭하여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콤보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중에서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“0.0.0.0/0”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값을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Destination 0.0.0.0/0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는 모든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 Address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의미함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Taget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입력창을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Internet Gateway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콤보를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선택하면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연결된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Internet gateway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 보여지며 그것을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[Save changes]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선택하여 저장한다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위의 설정 결과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10.0.0.0/16 IP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대역으로 접속하려고 하는 경우는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내부에서 확인하고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</a:t>
            </a:r>
            <a:b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그 외의 모든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IP(0.0.0.0/0)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대해서는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Internet Gateway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통해서 외부로 접속하라는 의미임</a:t>
            </a:r>
            <a:endParaRPr lang="en-US" altLang="ko-KR" sz="1200" b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38661" y="2532157"/>
            <a:ext cx="7457608" cy="2516998"/>
            <a:chOff x="2038661" y="2532157"/>
            <a:chExt cx="7457608" cy="2516998"/>
          </a:xfrm>
        </p:grpSpPr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38661" y="2532157"/>
              <a:ext cx="7113942" cy="25169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2" name="직사각형 11"/>
            <p:cNvSpPr/>
            <p:nvPr/>
          </p:nvSpPr>
          <p:spPr bwMode="auto">
            <a:xfrm>
              <a:off x="2315977" y="4034854"/>
              <a:ext cx="1933733" cy="259828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(2)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4304671" y="4022362"/>
              <a:ext cx="2216049" cy="259828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(3)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8204612" y="4714408"/>
              <a:ext cx="1291657" cy="259828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(4)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0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698135">
            <a:off x="1031808" y="3251692"/>
            <a:ext cx="1548219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Route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항목 추가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Public Route Table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r>
              <a:rPr lang="en-US" altLang="ko-KR" sz="1400" dirty="0" smtClean="0"/>
              <a:t>2.1. Route Table </a:t>
            </a:r>
            <a:r>
              <a:rPr lang="ko-KR" altLang="en-US" sz="1400" dirty="0" smtClean="0"/>
              <a:t>생성 </a:t>
            </a:r>
            <a:r>
              <a:rPr lang="en-US" altLang="ko-KR" sz="1400" dirty="0" smtClean="0"/>
              <a:t>(4/4)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[Routes] Tab</a:t>
            </a:r>
            <a:r>
              <a:rPr lang="ko-KR" altLang="en-US" kern="0" dirty="0" smtClean="0"/>
              <a:t>에 </a:t>
            </a:r>
            <a:r>
              <a:rPr lang="en-US" altLang="ko-KR" kern="0" dirty="0" smtClean="0"/>
              <a:t>Destination/Target </a:t>
            </a:r>
            <a:r>
              <a:rPr lang="ko-KR" altLang="en-US" kern="0" dirty="0" smtClean="0"/>
              <a:t>정보가 정확하게 </a:t>
            </a:r>
            <a:r>
              <a:rPr lang="ko-KR" altLang="en-US" kern="0" dirty="0" err="1" smtClean="0"/>
              <a:t>설정되었는</a:t>
            </a:r>
            <a:r>
              <a:rPr lang="ko-KR" altLang="en-US" kern="0" dirty="0" smtClean="0"/>
              <a:t> 지 확인함</a:t>
            </a:r>
            <a:endParaRPr lang="en-US" altLang="ko-KR" kern="0" dirty="0"/>
          </a:p>
        </p:txBody>
      </p:sp>
      <p:sp>
        <p:nvSpPr>
          <p:cNvPr id="21" name="TextBox 20"/>
          <p:cNvSpPr txBox="1"/>
          <p:nvPr/>
        </p:nvSpPr>
        <p:spPr>
          <a:xfrm>
            <a:off x="1259177" y="6003558"/>
            <a:ext cx="757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itchFamily="2" charset="2"/>
              <a:buChar char="§"/>
            </a:pP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위의 설정 결과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10.0.0.0/16 IP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대역으로 접속하려고 하는 경우는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내부에서 확인하고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</a:t>
            </a:r>
          </a:p>
          <a:p>
            <a:pPr marL="228600" indent="-228600"/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이 외의 모든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IP(0.0.0.0/0)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대해서는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Internet Gateway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통해서 외부로 접속하라는 의미임</a:t>
            </a:r>
            <a:endParaRPr lang="en-US" altLang="ko-KR" sz="1200" b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2181069" y="5089163"/>
            <a:ext cx="6370820" cy="652070"/>
          </a:xfrm>
          <a:prstGeom prst="rect">
            <a:avLst/>
          </a:prstGeom>
          <a:solidFill>
            <a:srgbClr val="FFFF00">
              <a:alpha val="30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lIns="144000" tIns="144000" rIns="72000" bIns="72000" rtlCol="0" anchor="ctr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38809" y="1123013"/>
            <a:ext cx="8682550" cy="4678680"/>
            <a:chOff x="438809" y="1123013"/>
            <a:chExt cx="8682550" cy="467868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8809" y="1123013"/>
              <a:ext cx="8682550" cy="4678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직사각형 23"/>
            <p:cNvSpPr/>
            <p:nvPr/>
          </p:nvSpPr>
          <p:spPr bwMode="auto">
            <a:xfrm>
              <a:off x="5703756" y="1551482"/>
              <a:ext cx="412230" cy="2248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lIns="144000" tIns="144000" rIns="72000" bIns="72000" rtlCol="0" anchor="t"/>
            <a:lstStyle/>
            <a:p>
              <a:pPr marL="171450" indent="-171450" algn="ct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lang="ko-KR" altLang="en-US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 bwMode="auto">
          <a:xfrm>
            <a:off x="2151084" y="5279037"/>
            <a:ext cx="6663131" cy="46219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684" y="1226820"/>
            <a:ext cx="7053156" cy="44205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Public Route Table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2.2. public subnet </a:t>
            </a:r>
            <a:r>
              <a:rPr lang="ko-KR" altLang="en-US" sz="1400" dirty="0" smtClean="0"/>
              <a:t>연결</a:t>
            </a:r>
            <a:r>
              <a:rPr lang="en-US" altLang="ko-KR" sz="1400" dirty="0" smtClean="0"/>
              <a:t>(1/3)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Edit subnet associations</a:t>
            </a:r>
            <a:r>
              <a:rPr lang="ko-KR" altLang="en-US" kern="0" dirty="0" smtClean="0"/>
              <a:t>를 선택하여 </a:t>
            </a:r>
            <a:r>
              <a:rPr lang="en-US" altLang="ko-KR" kern="0" dirty="0" smtClean="0"/>
              <a:t>subnet</a:t>
            </a:r>
            <a:r>
              <a:rPr lang="ko-KR" altLang="en-US" kern="0" dirty="0" smtClean="0"/>
              <a:t>을 연결하는 화면으로 이동함 </a:t>
            </a:r>
            <a:endParaRPr lang="en-US" altLang="ko-KR" kern="0" dirty="0"/>
          </a:p>
        </p:txBody>
      </p:sp>
      <p:sp>
        <p:nvSpPr>
          <p:cNvPr id="22" name="직사각형 21"/>
          <p:cNvSpPr/>
          <p:nvPr/>
        </p:nvSpPr>
        <p:spPr bwMode="auto">
          <a:xfrm>
            <a:off x="6005434" y="2281383"/>
            <a:ext cx="1512966" cy="21243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824678" y="4835574"/>
            <a:ext cx="1873772" cy="18737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987" y="5726239"/>
            <a:ext cx="757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우상단의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Actions &gt; Edit subnet associations]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선택하거나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또는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[Subnet associations] Tab &gt; [Edit subnet associations]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1" y="1285778"/>
            <a:ext cx="8298180" cy="4864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Public Route Table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2.2. public subnet </a:t>
            </a:r>
            <a:r>
              <a:rPr lang="ko-KR" altLang="en-US" sz="1400" dirty="0" smtClean="0"/>
              <a:t>연결</a:t>
            </a:r>
            <a:r>
              <a:rPr lang="en-US" altLang="ko-KR" sz="1400" dirty="0" smtClean="0"/>
              <a:t>(2/3)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>
                <a:solidFill>
                  <a:srgbClr val="FF0000"/>
                </a:solidFill>
              </a:rPr>
              <a:t>Public subnet</a:t>
            </a:r>
            <a:r>
              <a:rPr lang="ko-KR" altLang="en-US" kern="0" dirty="0" smtClean="0"/>
              <a:t>만 선택하고</a:t>
            </a:r>
            <a:r>
              <a:rPr lang="en-US" altLang="ko-KR" kern="0" dirty="0" smtClean="0"/>
              <a:t>, [Save associations]</a:t>
            </a:r>
            <a:r>
              <a:rPr lang="ko-KR" altLang="en-US" kern="0" dirty="0" smtClean="0"/>
              <a:t> 버튼을 클릭하여 저장함</a:t>
            </a:r>
            <a:endParaRPr lang="en-US" altLang="ko-KR" kern="0" dirty="0"/>
          </a:p>
        </p:txBody>
      </p:sp>
      <p:sp>
        <p:nvSpPr>
          <p:cNvPr id="22" name="직사각형 21"/>
          <p:cNvSpPr/>
          <p:nvPr/>
        </p:nvSpPr>
        <p:spPr bwMode="auto">
          <a:xfrm>
            <a:off x="694294" y="3009646"/>
            <a:ext cx="8640206" cy="34315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70560" y="3854210"/>
            <a:ext cx="8663940" cy="34602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338060" y="5780454"/>
            <a:ext cx="1424940" cy="30030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05294" y="1099395"/>
            <a:ext cx="9081135" cy="5310212"/>
            <a:chOff x="527779" y="1106890"/>
            <a:chExt cx="9081135" cy="5310212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7779" y="1106890"/>
              <a:ext cx="9081135" cy="53102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3" name="직사각형 12"/>
            <p:cNvSpPr/>
            <p:nvPr/>
          </p:nvSpPr>
          <p:spPr bwMode="auto">
            <a:xfrm>
              <a:off x="6033540" y="1828800"/>
              <a:ext cx="412230" cy="22485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lIns="144000" tIns="144000" rIns="72000" bIns="72000" rtlCol="0" anchor="t"/>
            <a:lstStyle/>
            <a:p>
              <a:pPr marL="171450" indent="-171450" algn="ct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 typeface="Arial" panose="020B0604020202020204" pitchFamily="34" charset="0"/>
                <a:buChar char="•"/>
              </a:pP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Public Route Table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2.2. public subnet </a:t>
            </a:r>
            <a:r>
              <a:rPr lang="ko-KR" altLang="en-US" sz="1400" dirty="0" smtClean="0"/>
              <a:t>연결</a:t>
            </a:r>
            <a:r>
              <a:rPr lang="en-US" altLang="ko-KR" sz="1400" dirty="0" smtClean="0"/>
              <a:t>(3/3)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Public Subnet</a:t>
            </a:r>
            <a:r>
              <a:rPr lang="ko-KR" altLang="en-US" kern="0" dirty="0" smtClean="0"/>
              <a:t>용 </a:t>
            </a:r>
            <a:r>
              <a:rPr lang="en-US" altLang="ko-KR" kern="0" dirty="0" smtClean="0"/>
              <a:t>Route table</a:t>
            </a:r>
            <a:r>
              <a:rPr lang="ko-KR" altLang="en-US" kern="0" dirty="0" smtClean="0"/>
              <a:t>에 연결된 </a:t>
            </a:r>
            <a:r>
              <a:rPr lang="en-US" altLang="ko-KR" kern="0" dirty="0" smtClean="0"/>
              <a:t>Subnet </a:t>
            </a:r>
            <a:r>
              <a:rPr lang="ko-KR" altLang="en-US" kern="0" dirty="0" smtClean="0"/>
              <a:t>확인 </a:t>
            </a:r>
            <a:endParaRPr lang="en-US" altLang="ko-KR" kern="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2851629" y="4219728"/>
            <a:ext cx="1278411" cy="34602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353455" y="5553856"/>
            <a:ext cx="6932951" cy="73451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연결된 </a:t>
            </a: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subnet </a:t>
            </a:r>
            <a:r>
              <a: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ko-KR" altLang="en-US" sz="1400" dirty="0" smtClean="0"/>
              <a:t>작업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결과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endParaRPr lang="en-US" altLang="ko-KR" kern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062" y="1129500"/>
            <a:ext cx="3781737" cy="513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527033" y="1663903"/>
            <a:ext cx="519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subnet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으로 구성하려고 했던 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enwide-pub-subnet-a1, enwide-pub-subnet-c1 Subnet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subnet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으로 구성되어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Internet Gateway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통하여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Internet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망으로 접속이 가능하게 구성이 됨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366904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1. VPC(Virtual Private Cloud)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VPC</a:t>
            </a:r>
            <a:r>
              <a:rPr lang="ko-KR" altLang="en-US" kern="0" dirty="0" smtClean="0"/>
              <a:t>를 생성할 </a:t>
            </a:r>
            <a:r>
              <a:rPr lang="en-US" altLang="ko-KR" kern="0" dirty="0" smtClean="0"/>
              <a:t>Region</a:t>
            </a:r>
            <a:r>
              <a:rPr lang="ko-KR" altLang="en-US" kern="0" dirty="0" smtClean="0"/>
              <a:t>이</a:t>
            </a:r>
            <a:r>
              <a:rPr lang="en-US" altLang="ko-KR" kern="0" dirty="0" smtClean="0"/>
              <a:t> Seoul Region</a:t>
            </a:r>
            <a:r>
              <a:rPr lang="ko-KR" altLang="en-US" kern="0" dirty="0" smtClean="0"/>
              <a:t>인 지 확인</a:t>
            </a:r>
            <a:r>
              <a:rPr lang="en-US" altLang="ko-KR" kern="0" dirty="0" smtClean="0"/>
              <a:t>/</a:t>
            </a:r>
            <a:r>
              <a:rPr lang="ko-KR" altLang="en-US" kern="0" dirty="0" smtClean="0"/>
              <a:t>선택함</a:t>
            </a:r>
            <a:endParaRPr lang="en-US" altLang="ko-KR" kern="0" dirty="0" smtClean="0"/>
          </a:p>
          <a:p>
            <a:pPr latinLnBrk="0"/>
            <a:r>
              <a:rPr lang="en-US" altLang="ko-KR" kern="0" dirty="0" smtClean="0"/>
              <a:t>   - Region</a:t>
            </a:r>
            <a:r>
              <a:rPr lang="ko-KR" altLang="en-US" kern="0" dirty="0" smtClean="0"/>
              <a:t>은 </a:t>
            </a:r>
            <a:r>
              <a:rPr lang="en-US" altLang="ko-KR" kern="0" dirty="0" smtClean="0"/>
              <a:t>AWS</a:t>
            </a:r>
            <a:r>
              <a:rPr lang="ko-KR" altLang="en-US" kern="0" dirty="0" smtClean="0"/>
              <a:t>의 물리적 데이터 센터가 위치한 지역으로 대한민국은 </a:t>
            </a:r>
            <a:r>
              <a:rPr lang="en-US" altLang="ko-KR" kern="0" dirty="0" smtClean="0"/>
              <a:t>Asia Pacific (Seoul) Region</a:t>
            </a:r>
            <a:r>
              <a:rPr lang="ko-KR" altLang="en-US" kern="0" dirty="0" smtClean="0"/>
              <a:t>이 있음</a:t>
            </a:r>
            <a:endParaRPr lang="en-US" altLang="ko-KR" kern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85" y="1806689"/>
            <a:ext cx="8953642" cy="4181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 bwMode="auto">
          <a:xfrm>
            <a:off x="6980420" y="3919927"/>
            <a:ext cx="2395928" cy="23984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 VPC </a:t>
            </a:r>
            <a:r>
              <a:rPr lang="ko-KR" altLang="en-US" sz="1400" dirty="0" smtClean="0"/>
              <a:t>생성하기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1.2. Seoul Region </a:t>
            </a:r>
            <a:r>
              <a:rPr lang="ko-KR" altLang="en-US" sz="1400" dirty="0" smtClean="0"/>
              <a:t>확인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9757" y="1249681"/>
            <a:ext cx="6400683" cy="437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Private Subnet Route Table </a:t>
            </a:r>
            <a:r>
              <a:rPr lang="ko-KR" altLang="en-US" sz="1400" dirty="0" smtClean="0"/>
              <a:t>설정</a:t>
            </a:r>
          </a:p>
          <a:p>
            <a:pPr latinLnBrk="0"/>
            <a:r>
              <a:rPr lang="en-US" altLang="ko-KR" sz="1400" dirty="0" smtClean="0"/>
              <a:t>3.1. Route Table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(1/4)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Private subnet</a:t>
            </a:r>
            <a:r>
              <a:rPr lang="ko-KR" altLang="en-US" kern="0" dirty="0" smtClean="0"/>
              <a:t>에서 사용할 </a:t>
            </a:r>
            <a:r>
              <a:rPr lang="en-US" altLang="ko-KR" kern="0" dirty="0" smtClean="0"/>
              <a:t>Route table</a:t>
            </a:r>
            <a:r>
              <a:rPr lang="ko-KR" altLang="en-US" kern="0" dirty="0" smtClean="0"/>
              <a:t>을 생성함 </a:t>
            </a:r>
            <a:r>
              <a:rPr lang="en-US" altLang="ko-KR" kern="0" dirty="0" smtClean="0"/>
              <a:t>(</a:t>
            </a:r>
            <a:r>
              <a:rPr lang="en-US" altLang="ko-KR" kern="0" dirty="0" smtClean="0">
                <a:solidFill>
                  <a:srgbClr val="FF0000"/>
                </a:solidFill>
              </a:rPr>
              <a:t>Private Route table</a:t>
            </a:r>
            <a:r>
              <a:rPr lang="ko-KR" altLang="en-US" kern="0" dirty="0" smtClean="0">
                <a:solidFill>
                  <a:srgbClr val="FF0000"/>
                </a:solidFill>
              </a:rPr>
              <a:t>은 </a:t>
            </a:r>
            <a:r>
              <a:rPr lang="en-US" altLang="ko-KR" kern="0" dirty="0" smtClean="0">
                <a:solidFill>
                  <a:srgbClr val="FF0000"/>
                </a:solidFill>
              </a:rPr>
              <a:t>AZ</a:t>
            </a:r>
            <a:r>
              <a:rPr lang="ko-KR" altLang="en-US" kern="0" dirty="0" smtClean="0">
                <a:solidFill>
                  <a:srgbClr val="FF0000"/>
                </a:solidFill>
              </a:rPr>
              <a:t>별로 각각의 </a:t>
            </a:r>
            <a:r>
              <a:rPr lang="en-US" altLang="ko-KR" kern="0" dirty="0" smtClean="0">
                <a:solidFill>
                  <a:srgbClr val="FF0000"/>
                </a:solidFill>
              </a:rPr>
              <a:t>NAT Gateway</a:t>
            </a:r>
            <a:r>
              <a:rPr lang="ko-KR" altLang="en-US" kern="0" dirty="0" smtClean="0">
                <a:solidFill>
                  <a:srgbClr val="FF0000"/>
                </a:solidFill>
              </a:rPr>
              <a:t>가 있으므로 </a:t>
            </a:r>
            <a:r>
              <a:rPr lang="en-US" altLang="ko-KR" kern="0" dirty="0" smtClean="0">
                <a:solidFill>
                  <a:srgbClr val="FF0000"/>
                </a:solidFill>
              </a:rPr>
              <a:t>2</a:t>
            </a:r>
            <a:r>
              <a:rPr lang="ko-KR" altLang="en-US" kern="0" dirty="0" smtClean="0">
                <a:solidFill>
                  <a:srgbClr val="FF0000"/>
                </a:solidFill>
              </a:rPr>
              <a:t>개가 필요 함</a:t>
            </a:r>
            <a:r>
              <a:rPr lang="en-US" altLang="ko-KR" kern="0" dirty="0" smtClean="0"/>
              <a:t>)</a:t>
            </a:r>
            <a:endParaRPr lang="en-US" altLang="ko-KR" kern="0" dirty="0"/>
          </a:p>
        </p:txBody>
      </p:sp>
      <p:sp>
        <p:nvSpPr>
          <p:cNvPr id="23" name="TextBox 22"/>
          <p:cNvSpPr txBox="1"/>
          <p:nvPr/>
        </p:nvSpPr>
        <p:spPr>
          <a:xfrm>
            <a:off x="959374" y="5644791"/>
            <a:ext cx="757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table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이름 설정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(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시스템명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/ private / route table / AZ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사용할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VPC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[Create route table]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table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생성함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226698" y="2961934"/>
            <a:ext cx="4087316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221701" y="3444364"/>
            <a:ext cx="4087316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681931" y="5374223"/>
            <a:ext cx="1257051" cy="22011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567658" y="4587990"/>
            <a:ext cx="412230" cy="8994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lIns="144000" tIns="144000" rIns="72000" bIns="72000" rtlCol="0" anchor="t"/>
          <a:lstStyle/>
          <a:p>
            <a:pPr marL="171450" indent="-171450" algn="ct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Arial" panose="020B0604020202020204" pitchFamily="34" charset="0"/>
              <a:buChar char="•"/>
            </a:pP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42991" y="2944692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a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-a</a:t>
            </a:r>
          </a:p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c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-c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864" y="1089660"/>
            <a:ext cx="6159156" cy="41294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Private Subnet Route Table </a:t>
            </a:r>
            <a:r>
              <a:rPr lang="ko-KR" altLang="en-US" sz="1400" dirty="0" smtClean="0"/>
              <a:t>설정</a:t>
            </a:r>
          </a:p>
          <a:p>
            <a:pPr latinLnBrk="0"/>
            <a:r>
              <a:rPr lang="en-US" altLang="ko-KR" sz="1400" dirty="0" smtClean="0"/>
              <a:t>3.1. Route Table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(2/4)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하단의</a:t>
            </a:r>
            <a:r>
              <a:rPr lang="en-US" altLang="ko-KR" kern="0" dirty="0" smtClean="0"/>
              <a:t> [Routes] tab</a:t>
            </a:r>
            <a:r>
              <a:rPr lang="ko-KR" altLang="en-US" kern="0" dirty="0" smtClean="0"/>
              <a:t>의 정보를 확인</a:t>
            </a:r>
            <a:endParaRPr lang="en-US" altLang="ko-KR" kern="0" dirty="0"/>
          </a:p>
        </p:txBody>
      </p:sp>
      <p:sp>
        <p:nvSpPr>
          <p:cNvPr id="23" name="TextBox 22"/>
          <p:cNvSpPr txBox="1"/>
          <p:nvPr/>
        </p:nvSpPr>
        <p:spPr>
          <a:xfrm>
            <a:off x="959374" y="5224067"/>
            <a:ext cx="7577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생성된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private subnet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용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table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이름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 에서 목적지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주소가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10.0.0.0/16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이면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target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local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설정됨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-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즉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바깥으로 나가지 말고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내부에서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찾아서 접속하라는 의미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3.  Private subnet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외부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접속이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가능하려면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와 연동이 필요하기 때문에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[Edit routes]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정보를 추가해야 함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다음 페이지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]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1857651" y="1335621"/>
            <a:ext cx="3468729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367666" y="4228027"/>
            <a:ext cx="1296899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996563" y="5021830"/>
            <a:ext cx="4640457" cy="1972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92111" y="1318260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a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-a</a:t>
            </a:r>
          </a:p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c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-c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1" y="1118983"/>
            <a:ext cx="4800599" cy="22338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4079" y="2921939"/>
            <a:ext cx="6602371" cy="21834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4158787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5.2 Private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Private Subnet Route Table </a:t>
            </a:r>
            <a:r>
              <a:rPr lang="ko-KR" altLang="en-US" sz="1400" dirty="0" smtClean="0"/>
              <a:t>설정</a:t>
            </a:r>
          </a:p>
          <a:p>
            <a:pPr latinLnBrk="0"/>
            <a:r>
              <a:rPr lang="en-US" altLang="ko-KR" sz="1400" dirty="0" smtClean="0"/>
              <a:t>3.1. Route Table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(3/4)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Route</a:t>
            </a:r>
            <a:r>
              <a:rPr lang="ko-KR" altLang="en-US" kern="0" dirty="0" smtClean="0"/>
              <a:t>정보를 편집하는 </a:t>
            </a:r>
            <a:r>
              <a:rPr lang="en-US" altLang="ko-KR" kern="0" dirty="0" smtClean="0"/>
              <a:t>Edit routes </a:t>
            </a:r>
            <a:r>
              <a:rPr lang="ko-KR" altLang="en-US" kern="0" dirty="0" smtClean="0"/>
              <a:t>화면에서 </a:t>
            </a:r>
            <a:r>
              <a:rPr lang="en-US" altLang="ko-KR" kern="0" dirty="0" smtClean="0"/>
              <a:t>[Add route]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route </a:t>
            </a:r>
            <a:r>
              <a:rPr lang="ko-KR" altLang="en-US" kern="0" dirty="0" smtClean="0"/>
              <a:t>정보를 추가함</a:t>
            </a:r>
            <a:endParaRPr lang="en-US" altLang="ko-KR" kern="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627086" y="2803162"/>
            <a:ext cx="1329130" cy="20986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9374" y="5066672"/>
            <a:ext cx="7577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[Add route]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Route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정보를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추가한다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Destination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입력창을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클릭하여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콤보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중에서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“0.0.0.0/0”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값을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Destination 0.0.0.0/0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는 모든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 Address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의미함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Taget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입력창을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콤보를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선택하면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연결된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 보여지며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AZ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맞는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[Save changes]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선택하여 저장한다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  <a:endParaRPr lang="en-US" altLang="ko-KR" sz="1200" b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374939" y="3289968"/>
            <a:ext cx="1933733" cy="25982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470313" y="3269856"/>
            <a:ext cx="2265767" cy="86018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745414" y="4792482"/>
            <a:ext cx="1291657" cy="25982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698135">
            <a:off x="1031808" y="3251692"/>
            <a:ext cx="1548219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Route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항목 추가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2156" y="2251147"/>
            <a:ext cx="36302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a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-a 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-gateway-a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c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-c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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-gateway-c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2" name="직선 연결선 21"/>
          <p:cNvCxnSpPr>
            <a:stCxn id="19" idx="2"/>
            <a:endCxn id="17" idx="3"/>
          </p:cNvCxnSpPr>
          <p:nvPr/>
        </p:nvCxnSpPr>
        <p:spPr bwMode="auto">
          <a:xfrm flipH="1">
            <a:off x="6736080" y="2712812"/>
            <a:ext cx="941221" cy="9871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6905" y="1176730"/>
            <a:ext cx="6837076" cy="4662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Private Subnet Route Table </a:t>
            </a:r>
            <a:r>
              <a:rPr lang="ko-KR" altLang="en-US" sz="1400" dirty="0" smtClean="0"/>
              <a:t>설정</a:t>
            </a:r>
          </a:p>
          <a:p>
            <a:pPr latinLnBrk="0"/>
            <a:r>
              <a:rPr lang="en-US" altLang="ko-KR" sz="1400" dirty="0" smtClean="0"/>
              <a:t>3.1. Route Table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(4/4)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[Routes] Tab</a:t>
            </a:r>
            <a:r>
              <a:rPr lang="ko-KR" altLang="en-US" kern="0" dirty="0" smtClean="0"/>
              <a:t>에 </a:t>
            </a:r>
            <a:r>
              <a:rPr lang="en-US" altLang="ko-KR" kern="0" dirty="0" smtClean="0"/>
              <a:t>Destination/Target </a:t>
            </a:r>
            <a:r>
              <a:rPr lang="ko-KR" altLang="en-US" kern="0" dirty="0" smtClean="0"/>
              <a:t>정보가 정확하게 </a:t>
            </a:r>
            <a:r>
              <a:rPr lang="ko-KR" altLang="en-US" kern="0" dirty="0" err="1" smtClean="0"/>
              <a:t>설정되었는</a:t>
            </a:r>
            <a:r>
              <a:rPr lang="ko-KR" altLang="en-US" kern="0" dirty="0" smtClean="0"/>
              <a:t> 지 확인함</a:t>
            </a:r>
            <a:endParaRPr lang="en-US" altLang="ko-KR" kern="0" dirty="0"/>
          </a:p>
        </p:txBody>
      </p:sp>
      <p:sp>
        <p:nvSpPr>
          <p:cNvPr id="21" name="TextBox 20"/>
          <p:cNvSpPr txBox="1"/>
          <p:nvPr/>
        </p:nvSpPr>
        <p:spPr>
          <a:xfrm>
            <a:off x="1259176" y="6003558"/>
            <a:ext cx="8259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itchFamily="2" charset="2"/>
              <a:buChar char="§"/>
            </a:pP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위의 설정 결과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10.0.0.0/16 IP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대역으로 접속하려고 하는 경우는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내부에서 확인하고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</a:t>
            </a:r>
          </a:p>
          <a:p>
            <a:pPr marL="228600" indent="-228600"/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이 외의 모든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IP(0.0.0.0/0)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대해서는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  Internet Gateway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통해서 외부로 접속하라는 의미임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(NAT gateway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 있는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subnet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Internet Gateway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와 이미 연결되어 있기 때문에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와 연결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2555818" y="5411449"/>
            <a:ext cx="4864313" cy="382247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75711" y="4049967"/>
            <a:ext cx="3630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a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-a 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-gateway-a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c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-c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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-gateway-c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1737" y="1264920"/>
            <a:ext cx="6464383" cy="4484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Private Subnet Route Table </a:t>
            </a:r>
            <a:r>
              <a:rPr lang="ko-KR" altLang="en-US" sz="1400" dirty="0" smtClean="0"/>
              <a:t>설정</a:t>
            </a:r>
          </a:p>
          <a:p>
            <a:pPr latinLnBrk="0"/>
            <a:r>
              <a:rPr lang="en-US" altLang="ko-KR" sz="1400" dirty="0" smtClean="0"/>
              <a:t>3.2. private subnet </a:t>
            </a:r>
            <a:r>
              <a:rPr lang="ko-KR" altLang="en-US" sz="1400" dirty="0" smtClean="0"/>
              <a:t>연결</a:t>
            </a:r>
            <a:r>
              <a:rPr lang="en-US" altLang="ko-KR" sz="1400" dirty="0" smtClean="0"/>
              <a:t>(1/3)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Edit subnet associations</a:t>
            </a:r>
            <a:r>
              <a:rPr lang="ko-KR" altLang="en-US" kern="0" dirty="0" smtClean="0"/>
              <a:t>를 선택하여 </a:t>
            </a:r>
            <a:r>
              <a:rPr lang="en-US" altLang="ko-KR" kern="0" dirty="0" smtClean="0"/>
              <a:t>subnet</a:t>
            </a:r>
            <a:r>
              <a:rPr lang="ko-KR" altLang="en-US" kern="0" dirty="0" smtClean="0"/>
              <a:t>을 연결하는 화면으로 이동함 </a:t>
            </a:r>
            <a:endParaRPr lang="en-US" altLang="ko-KR" kern="0" dirty="0"/>
          </a:p>
        </p:txBody>
      </p:sp>
      <p:sp>
        <p:nvSpPr>
          <p:cNvPr id="22" name="직사각형 21"/>
          <p:cNvSpPr/>
          <p:nvPr/>
        </p:nvSpPr>
        <p:spPr bwMode="auto">
          <a:xfrm>
            <a:off x="5357734" y="2235200"/>
            <a:ext cx="1614566" cy="16625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158966" y="4535162"/>
            <a:ext cx="1627682" cy="24696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987" y="5794819"/>
            <a:ext cx="757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우상단의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Actions &gt; Edit subnet associations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또는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[Subnet </a:t>
            </a:r>
            <a:r>
              <a:rPr lang="en-US" altLang="ko-KR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associtaions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] Tab &gt; [Edit subnet associations]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 클릭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80044" y="2041285"/>
            <a:ext cx="188064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a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-a</a:t>
            </a:r>
          </a:p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AZ c : 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-c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" y="1207430"/>
            <a:ext cx="7604760" cy="5287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Private Subnet Route Table </a:t>
            </a:r>
            <a:r>
              <a:rPr lang="ko-KR" altLang="en-US" sz="1400" dirty="0" smtClean="0"/>
              <a:t>설정</a:t>
            </a:r>
          </a:p>
          <a:p>
            <a:pPr latinLnBrk="0"/>
            <a:r>
              <a:rPr lang="en-US" altLang="ko-KR" sz="1400" dirty="0" smtClean="0"/>
              <a:t>3.2. private subnet </a:t>
            </a:r>
            <a:r>
              <a:rPr lang="ko-KR" altLang="en-US" sz="1400" dirty="0" smtClean="0"/>
              <a:t>연결</a:t>
            </a:r>
            <a:r>
              <a:rPr lang="en-US" altLang="ko-KR" sz="1400" dirty="0" smtClean="0"/>
              <a:t>(2/3)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>
                <a:solidFill>
                  <a:srgbClr val="FF0000"/>
                </a:solidFill>
              </a:rPr>
              <a:t>AZ</a:t>
            </a:r>
            <a:r>
              <a:rPr lang="ko-KR" altLang="en-US" kern="0" dirty="0" smtClean="0">
                <a:solidFill>
                  <a:srgbClr val="FF0000"/>
                </a:solidFill>
              </a:rPr>
              <a:t>에 맞는 </a:t>
            </a:r>
            <a:r>
              <a:rPr lang="en-US" altLang="ko-KR" kern="0" dirty="0" smtClean="0">
                <a:solidFill>
                  <a:srgbClr val="FF0000"/>
                </a:solidFill>
              </a:rPr>
              <a:t>Private subnet</a:t>
            </a:r>
            <a:r>
              <a:rPr lang="ko-KR" altLang="en-US" kern="0" dirty="0" smtClean="0"/>
              <a:t>만 선택하고</a:t>
            </a:r>
            <a:r>
              <a:rPr lang="en-US" altLang="ko-KR" kern="0" dirty="0" smtClean="0"/>
              <a:t>, [Save associations]</a:t>
            </a:r>
            <a:r>
              <a:rPr lang="ko-KR" altLang="en-US" kern="0" dirty="0" smtClean="0"/>
              <a:t> 버튼을 클릭하여 저장함</a:t>
            </a:r>
            <a:endParaRPr lang="en-US" altLang="ko-KR" kern="0" dirty="0"/>
          </a:p>
        </p:txBody>
      </p:sp>
      <p:sp>
        <p:nvSpPr>
          <p:cNvPr id="22" name="직사각형 21"/>
          <p:cNvSpPr/>
          <p:nvPr/>
        </p:nvSpPr>
        <p:spPr bwMode="auto">
          <a:xfrm>
            <a:off x="694294" y="3642106"/>
            <a:ext cx="7276226" cy="34315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693420" y="4561254"/>
            <a:ext cx="7277100" cy="34602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6545580" y="6138594"/>
            <a:ext cx="1424940" cy="30030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32517" y="1681522"/>
            <a:ext cx="232993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-a</a:t>
            </a:r>
            <a:r>
              <a:rPr lang="ko-KR" altLang="en-US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b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-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enwide-pri-subnet-a1</a:t>
            </a:r>
            <a:b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- enwide-pri-subnet-a2 </a:t>
            </a:r>
            <a:r>
              <a:rPr lang="ko-KR" altLang="en-US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-c</a:t>
            </a:r>
            <a:r>
              <a:rPr lang="ko-KR" altLang="en-US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는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-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enwide-pri-subnet-c1</a:t>
            </a:r>
            <a:b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- enwide-pri-subnet-c2 </a:t>
            </a:r>
            <a:r>
              <a:rPr lang="ko-KR" altLang="en-US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Private Subnet Route Table </a:t>
            </a:r>
            <a:r>
              <a:rPr lang="ko-KR" altLang="en-US" sz="1400" dirty="0" smtClean="0"/>
              <a:t>설정</a:t>
            </a:r>
          </a:p>
          <a:p>
            <a:pPr latinLnBrk="0"/>
            <a:r>
              <a:rPr lang="en-US" altLang="ko-KR" sz="1400" dirty="0" smtClean="0"/>
              <a:t>3.2. private subnet </a:t>
            </a:r>
            <a:r>
              <a:rPr lang="ko-KR" altLang="en-US" sz="1400" dirty="0" smtClean="0"/>
              <a:t>연결</a:t>
            </a:r>
            <a:r>
              <a:rPr lang="en-US" altLang="ko-KR" sz="1400" dirty="0" smtClean="0"/>
              <a:t>(3/3)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Private Subnet</a:t>
            </a:r>
            <a:r>
              <a:rPr lang="ko-KR" altLang="en-US" kern="0" dirty="0" smtClean="0"/>
              <a:t>용 </a:t>
            </a:r>
            <a:r>
              <a:rPr lang="en-US" altLang="ko-KR" kern="0" dirty="0" smtClean="0"/>
              <a:t>Route table</a:t>
            </a:r>
            <a:r>
              <a:rPr lang="ko-KR" altLang="en-US" kern="0" dirty="0" smtClean="0"/>
              <a:t>에 연결된 </a:t>
            </a:r>
            <a:r>
              <a:rPr lang="en-US" altLang="ko-KR" kern="0" dirty="0" smtClean="0"/>
              <a:t>Subnet </a:t>
            </a:r>
            <a:r>
              <a:rPr lang="ko-KR" altLang="en-US" kern="0" dirty="0" smtClean="0"/>
              <a:t>확인 </a:t>
            </a:r>
            <a:endParaRPr lang="en-US" altLang="ko-KR" kern="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34340" y="1045992"/>
            <a:ext cx="8798726" cy="5337663"/>
            <a:chOff x="434340" y="1045992"/>
            <a:chExt cx="8798726" cy="5337663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340" y="1045992"/>
              <a:ext cx="7879080" cy="53376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직사각형 8"/>
            <p:cNvSpPr/>
            <p:nvPr/>
          </p:nvSpPr>
          <p:spPr bwMode="auto">
            <a:xfrm>
              <a:off x="2910841" y="4196868"/>
              <a:ext cx="1234439" cy="346026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300115" y="5631180"/>
              <a:ext cx="6932951" cy="680054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lIns="0" tIns="0" rIns="36000" bIns="0" rtlCol="0" anchor="ctr" anchorCtr="0"/>
            <a:lstStyle/>
            <a:p>
              <a:pPr marL="171450" indent="-171450" algn="r" latinLnBrk="0">
                <a:lnSpc>
                  <a:spcPct val="11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ko-KR" altLang="en-US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연결된 </a:t>
              </a:r>
              <a:r>
                <a:rPr lang="en-US" altLang="ko-KR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subnet </a:t>
              </a:r>
              <a:r>
                <a:rPr lang="ko-KR" altLang="en-US" sz="1100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목록</a:t>
              </a:r>
              <a:endParaRPr lang="ko-KR" altLang="en-US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927782" y="3307954"/>
            <a:ext cx="2692212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-a</a:t>
            </a:r>
            <a:r>
              <a:rPr lang="ko-KR" altLang="en-US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는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b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-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enwide-pri-subnet-a1</a:t>
            </a:r>
            <a:b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- enwide-pri-subnet-a2 </a:t>
            </a:r>
            <a:r>
              <a:rPr lang="ko-KR" altLang="en-US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연결 확인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enwide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pri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rtb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-c</a:t>
            </a:r>
            <a:r>
              <a:rPr lang="ko-KR" altLang="en-US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는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-</a:t>
            </a: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enwide-pri-subnet-c1</a:t>
            </a:r>
            <a:b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- enwide-pri-subnet-c2 </a:t>
            </a:r>
            <a:r>
              <a:rPr lang="ko-KR" altLang="en-US" sz="1200" b="0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연결 확인</a:t>
            </a:r>
            <a:endParaRPr lang="en-US" altLang="ko-KR" sz="1200" b="0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5. Subnet Route Table </a:t>
            </a:r>
            <a:r>
              <a:rPr lang="ko-KR" altLang="en-US" kern="0" dirty="0" smtClean="0">
                <a:latin typeface="맑은 고딕" pitchFamily="50" charset="-127"/>
              </a:rPr>
              <a:t>설정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252490"/>
            <a:ext cx="3816425" cy="369888"/>
          </a:xfrm>
        </p:spPr>
        <p:txBody>
          <a:bodyPr anchor="ctr"/>
          <a:lstStyle/>
          <a:p>
            <a:pPr latinLnBrk="0"/>
            <a:r>
              <a:rPr lang="ko-KR" altLang="en-US" sz="1400" dirty="0" smtClean="0"/>
              <a:t>적용 결과</a:t>
            </a:r>
            <a:endParaRPr lang="ko-KR" altLang="en-US" sz="1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654" y="734517"/>
            <a:ext cx="4030930" cy="547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94292" y="3029007"/>
            <a:ext cx="4059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AZ a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Private subnet(enwide-pri-subnet-a1, enwide-pri-subnet-a2)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에서 발생하는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outbound connection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subnet enwide-pub-subnet-a1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있는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통하여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Internet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망으로 연결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AZ c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Private subnet(enwide-pri-subnet-c1, enwide-pri-subnet-c2)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에서 발생하는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outbound connection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subnet enwide-pub-subnet-c1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있는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통하여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Internet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망으로 연결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>
            <a:off x="4609472" y="3365291"/>
            <a:ext cx="876925" cy="58214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07195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577" y="921894"/>
            <a:ext cx="3818704" cy="5186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9905" y="929388"/>
            <a:ext cx="3821414" cy="519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75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632" y="1043940"/>
            <a:ext cx="7157647" cy="52368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071951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1. </a:t>
            </a:r>
            <a:r>
              <a:rPr lang="ko-KR" altLang="en-US" sz="1400" dirty="0" smtClean="0"/>
              <a:t>서버 생성</a:t>
            </a:r>
            <a:r>
              <a:rPr lang="en-US" altLang="ko-KR" sz="1400" dirty="0" smtClean="0"/>
              <a:t> </a:t>
            </a:r>
          </a:p>
          <a:p>
            <a:pPr latinLnBrk="0"/>
            <a:r>
              <a:rPr lang="en-US" altLang="ko-KR" sz="1400" dirty="0" smtClean="0"/>
              <a:t>1.1. EC2 </a:t>
            </a:r>
            <a:r>
              <a:rPr lang="ko-KR" altLang="en-US" sz="1400" dirty="0" smtClean="0"/>
              <a:t>화면으로 이동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AWS Management Console</a:t>
            </a:r>
            <a:r>
              <a:rPr lang="ko-KR" altLang="en-US" kern="0" dirty="0" smtClean="0"/>
              <a:t>의 </a:t>
            </a:r>
            <a:r>
              <a:rPr lang="en-US" altLang="ko-KR" kern="0" dirty="0" smtClean="0"/>
              <a:t>Services </a:t>
            </a:r>
            <a:r>
              <a:rPr lang="ko-KR" altLang="en-US" kern="0" dirty="0" err="1" smtClean="0"/>
              <a:t>검색창에서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“EC2”</a:t>
            </a:r>
            <a:r>
              <a:rPr lang="ko-KR" altLang="en-US" kern="0" dirty="0" smtClean="0"/>
              <a:t>를 입력하여 검색 후에 검색된 </a:t>
            </a:r>
            <a:r>
              <a:rPr lang="en-US" altLang="ko-KR" kern="0" dirty="0" smtClean="0"/>
              <a:t>EC2</a:t>
            </a:r>
            <a:r>
              <a:rPr lang="ko-KR" altLang="en-US" kern="0" dirty="0" smtClean="0"/>
              <a:t>를 선택함</a:t>
            </a:r>
            <a:endParaRPr lang="en-US" altLang="ko-KR" kern="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3280" y="3170554"/>
            <a:ext cx="6522720" cy="23910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2005678" y="1043939"/>
            <a:ext cx="3194396" cy="23067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401455" y="1964410"/>
            <a:ext cx="3916217" cy="48700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800699">
            <a:off x="4014272" y="2450300"/>
            <a:ext cx="1264565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EC2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화면이동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366904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1. VPC(Virtual Private Cloud)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좌측 </a:t>
            </a:r>
            <a:r>
              <a:rPr lang="en-US" altLang="ko-KR" kern="0" dirty="0" smtClean="0"/>
              <a:t>Menu</a:t>
            </a:r>
            <a:r>
              <a:rPr lang="ko-KR" altLang="en-US" kern="0" dirty="0" smtClean="0"/>
              <a:t>에서 </a:t>
            </a:r>
            <a:r>
              <a:rPr lang="en-US" altLang="ko-KR" kern="0" dirty="0" smtClean="0"/>
              <a:t>Your VPCs</a:t>
            </a:r>
            <a:r>
              <a:rPr lang="ko-KR" altLang="en-US" kern="0" dirty="0" smtClean="0"/>
              <a:t>를 선택 후에 우측의 </a:t>
            </a:r>
            <a:r>
              <a:rPr lang="en-US" altLang="ko-KR" kern="0" dirty="0" smtClean="0"/>
              <a:t>Create VPC</a:t>
            </a:r>
            <a:r>
              <a:rPr lang="ko-KR" altLang="en-US" kern="0" dirty="0" smtClean="0"/>
              <a:t>를 클릭하여 </a:t>
            </a:r>
            <a:r>
              <a:rPr lang="en-US" altLang="ko-KR" kern="0" dirty="0" smtClean="0"/>
              <a:t>VPC </a:t>
            </a:r>
            <a:r>
              <a:rPr lang="ko-KR" altLang="en-US" kern="0" dirty="0" smtClean="0"/>
              <a:t>생성을 시작함</a:t>
            </a:r>
            <a:endParaRPr lang="en-US" altLang="ko-KR" kern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50" y="1566639"/>
            <a:ext cx="8338185" cy="42312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 bwMode="auto">
          <a:xfrm>
            <a:off x="712032" y="3630868"/>
            <a:ext cx="1521189" cy="23984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7715625" y="1967344"/>
            <a:ext cx="1180725" cy="24938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 VPC </a:t>
            </a:r>
            <a:r>
              <a:rPr lang="ko-KR" altLang="en-US" sz="1400" dirty="0" smtClean="0"/>
              <a:t>생성하기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1.3. Create VPC </a:t>
            </a:r>
            <a:r>
              <a:rPr lang="ko-KR" altLang="en-US" sz="1400" dirty="0" smtClean="0"/>
              <a:t>생성 화면으로 이동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1. </a:t>
            </a:r>
            <a:r>
              <a:rPr lang="ko-KR" altLang="en-US" sz="1400" dirty="0" smtClean="0"/>
              <a:t>서버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1.2. EC2 </a:t>
            </a:r>
            <a:r>
              <a:rPr lang="ko-KR" altLang="en-US" sz="1400" dirty="0" smtClean="0"/>
              <a:t>화면으로 이동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Instances </a:t>
            </a:r>
            <a:r>
              <a:rPr lang="ko-KR" altLang="en-US" kern="0" dirty="0" smtClean="0"/>
              <a:t>메뉴에서 </a:t>
            </a:r>
            <a:r>
              <a:rPr lang="en-US" altLang="ko-KR" kern="0" dirty="0" smtClean="0"/>
              <a:t>[Launch instances] </a:t>
            </a:r>
            <a:r>
              <a:rPr lang="ko-KR" altLang="en-US" kern="0" dirty="0" smtClean="0"/>
              <a:t>버튼을 눌러 새로운</a:t>
            </a:r>
            <a:r>
              <a:rPr lang="en-US" altLang="ko-KR" kern="0" dirty="0" smtClean="0"/>
              <a:t> Instance</a:t>
            </a:r>
            <a:r>
              <a:rPr lang="ko-KR" altLang="en-US" kern="0" dirty="0" smtClean="0"/>
              <a:t> 생성 화면으로 이동함</a:t>
            </a:r>
            <a:endParaRPr lang="en-US" altLang="ko-KR" kern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820" y="1632685"/>
            <a:ext cx="8001000" cy="3671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7085602" y="1974689"/>
            <a:ext cx="1781080" cy="22356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4759377" y="0"/>
            <a:ext cx="4802137" cy="622378"/>
          </a:xfrm>
        </p:spPr>
        <p:txBody>
          <a:bodyPr anchor="ctr"/>
          <a:lstStyle/>
          <a:p>
            <a:pPr latinLnBrk="0"/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1.3. Step 1: Choose an Amazon Machine Image(AMI)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Instances </a:t>
            </a:r>
            <a:r>
              <a:rPr lang="ko-KR" altLang="en-US" kern="0" dirty="0" smtClean="0"/>
              <a:t>메뉴에서 </a:t>
            </a:r>
            <a:r>
              <a:rPr lang="en-US" altLang="ko-KR" kern="0" dirty="0" smtClean="0"/>
              <a:t>[Launch instances] </a:t>
            </a:r>
            <a:r>
              <a:rPr lang="ko-KR" altLang="en-US" kern="0" dirty="0" smtClean="0"/>
              <a:t>버튼을 눌러 새로운</a:t>
            </a:r>
            <a:r>
              <a:rPr lang="en-US" altLang="ko-KR" kern="0" dirty="0" smtClean="0"/>
              <a:t> Instance</a:t>
            </a:r>
            <a:r>
              <a:rPr lang="ko-KR" altLang="en-US" kern="0" dirty="0" smtClean="0"/>
              <a:t> 생성 화면으로 이동함</a:t>
            </a:r>
            <a:endParaRPr lang="en-US" altLang="ko-KR" kern="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" y="1325880"/>
            <a:ext cx="6381361" cy="46729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649700" y="3624996"/>
            <a:ext cx="1217200" cy="29230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966212" y="2892976"/>
            <a:ext cx="974234" cy="29230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7885" y="1395079"/>
            <a:ext cx="2692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Free tier only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체크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무료로 사용할 수 있는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OS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목록만 표시한다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유료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OS Image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사용해야 하는 경우는 체크하지 않음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설치하려는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OS Image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확인하고 우측의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[Select]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" y="1410499"/>
            <a:ext cx="6507480" cy="42378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1.4. Step 2: Choose an Instance Type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필요한 용량의 </a:t>
            </a:r>
            <a:r>
              <a:rPr lang="en-US" altLang="ko-KR" kern="0" dirty="0" smtClean="0"/>
              <a:t>CPU/memory</a:t>
            </a:r>
            <a:r>
              <a:rPr lang="ko-KR" altLang="en-US" kern="0" dirty="0" smtClean="0"/>
              <a:t>를 선택함</a:t>
            </a:r>
            <a:endParaRPr lang="en-US" altLang="ko-KR" kern="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421100" y="4089816"/>
            <a:ext cx="6520720" cy="29230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493772" y="5120640"/>
            <a:ext cx="1783328" cy="243965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37885" y="1395079"/>
            <a:ext cx="2692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필요한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core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/ Memory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용량에 맞는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Instance type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Jenkins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통해서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빌드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시에 메모리 부족 등을 고려해서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t2.medium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이상 필요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[Next: Configure Instance Details]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Instance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설정 화면으로 이동한다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363980"/>
            <a:ext cx="6462710" cy="4197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1.5. Step 3: Configure Instance Details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EC2 Instance</a:t>
            </a:r>
            <a:r>
              <a:rPr lang="ko-KR" altLang="en-US" kern="0" dirty="0" smtClean="0"/>
              <a:t>의 상세 정보를 설정함</a:t>
            </a:r>
            <a:endParaRPr lang="en-US" altLang="ko-KR" kern="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2236658" y="2310110"/>
            <a:ext cx="1308640" cy="18287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928486" y="5059181"/>
            <a:ext cx="1094405" cy="17988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(6)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214050" y="2889480"/>
            <a:ext cx="2058147" cy="13853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209053" y="3094347"/>
            <a:ext cx="2138095" cy="14352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226540" y="3374163"/>
            <a:ext cx="2352955" cy="14852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244030" y="4628340"/>
            <a:ext cx="2327970" cy="13853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(5)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7885" y="1395079"/>
            <a:ext cx="26928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생성하려는 서버 개수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default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VPC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 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Subnet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Bastion Host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위치할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subnet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IP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자동 할당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– Enable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외부에서 접속을 위해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IP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사용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(EC2 Instance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재부팅할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때마다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 바뀜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고정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위해서는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생성하여 설정 필요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Shutdown behavior : 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생성한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shutdown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했을 때의 동작 설정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Stop :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시스템 종료 상태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Terminate : Instance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삭제하여 다시는 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사용할 수 없음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[Next: Add Storage]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눌러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Storage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추가 화면으로 이동한다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251" y="1356610"/>
            <a:ext cx="6469254" cy="4222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1.6. Step 4: Add Storage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OS </a:t>
            </a:r>
            <a:r>
              <a:rPr lang="ko-KR" altLang="en-US" kern="0" dirty="0" smtClean="0"/>
              <a:t>설치용 </a:t>
            </a:r>
            <a:r>
              <a:rPr lang="en-US" altLang="ko-KR" kern="0" dirty="0" smtClean="0"/>
              <a:t>Storage</a:t>
            </a:r>
            <a:r>
              <a:rPr lang="ko-KR" altLang="en-US" kern="0" dirty="0" smtClean="0"/>
              <a:t> 및 추가 용도의 </a:t>
            </a:r>
            <a:r>
              <a:rPr lang="en-US" altLang="ko-KR" kern="0" dirty="0" smtClean="0"/>
              <a:t>Storage</a:t>
            </a:r>
            <a:r>
              <a:rPr lang="ko-KR" altLang="en-US" kern="0" dirty="0" smtClean="0"/>
              <a:t>를 생성함</a:t>
            </a:r>
            <a:endParaRPr lang="en-US" altLang="ko-KR" kern="0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2244152" y="2984666"/>
            <a:ext cx="424097" cy="18575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108367" y="5066674"/>
            <a:ext cx="966990" cy="194871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(6)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612475" y="2984666"/>
            <a:ext cx="551636" cy="14990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7885" y="1395079"/>
            <a:ext cx="2692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EBS Storage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용량 설정 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Volume Type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선택함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성능에 관계없다면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Magnetic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Delete on Termination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check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 Instance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삭제하면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Storage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도 함께 삭제됨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Encryption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Storage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전체를 암호화할 것인 지 여부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Add New Volume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Storage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더 추가하려면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Add New Volume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으로 추가함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[Next: Add Tags]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눌러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Tag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추가하는 화면으로 이동한다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2688860" y="2984666"/>
            <a:ext cx="848817" cy="18575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40212" y="3217887"/>
            <a:ext cx="968863" cy="207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(5)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282036" y="2984666"/>
            <a:ext cx="848940" cy="13241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39800"/>
            <a:ext cx="6510861" cy="4238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1.7. Step 5: Add Tag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필요한 </a:t>
            </a:r>
            <a:r>
              <a:rPr lang="en-US" altLang="ko-KR" kern="0" dirty="0" smtClean="0"/>
              <a:t>Tag</a:t>
            </a:r>
            <a:r>
              <a:rPr lang="ko-KR" altLang="en-US" kern="0" dirty="0" smtClean="0"/>
              <a:t>들을 설정함</a:t>
            </a:r>
            <a:endParaRPr lang="en-US" altLang="ko-KR" kern="0" dirty="0"/>
          </a:p>
        </p:txBody>
      </p:sp>
      <p:sp>
        <p:nvSpPr>
          <p:cNvPr id="17" name="TextBox 16"/>
          <p:cNvSpPr txBox="1"/>
          <p:nvPr/>
        </p:nvSpPr>
        <p:spPr>
          <a:xfrm>
            <a:off x="7037885" y="1395079"/>
            <a:ext cx="2692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Add tag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눌러 필요한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Tag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들을 추가함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(Tag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key=value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형태로 필요한 내용을 설정함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228600" indent="-228600">
              <a:buAutoNum type="arabicPeriod"/>
            </a:pP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필요한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tag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입력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[Next: Configure Security Group]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Security Group(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방화벽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설정 화면으로 이동한다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424972" y="3606507"/>
            <a:ext cx="649447" cy="207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" y="3882768"/>
            <a:ext cx="6492239" cy="1092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1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800699">
            <a:off x="1079714" y="3607686"/>
            <a:ext cx="716879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Tag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94729" y="4366009"/>
            <a:ext cx="4616720" cy="207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496644" y="5050560"/>
            <a:ext cx="1601199" cy="207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258" y="1327199"/>
            <a:ext cx="6528841" cy="4262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1.8. Step 6: Configure Security Group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접속을 허용할 </a:t>
            </a:r>
            <a:r>
              <a:rPr lang="en-US" altLang="ko-KR" kern="0" dirty="0" smtClean="0"/>
              <a:t>IP</a:t>
            </a:r>
            <a:r>
              <a:rPr lang="ko-KR" altLang="en-US" kern="0" dirty="0" smtClean="0"/>
              <a:t>와 </a:t>
            </a:r>
            <a:r>
              <a:rPr lang="en-US" altLang="ko-KR" kern="0" dirty="0" smtClean="0"/>
              <a:t>Port</a:t>
            </a:r>
            <a:r>
              <a:rPr lang="ko-KR" altLang="en-US" kern="0" dirty="0" smtClean="0"/>
              <a:t>번호를 추가함</a:t>
            </a:r>
            <a:endParaRPr lang="en-US" altLang="ko-KR" kern="0" dirty="0"/>
          </a:p>
        </p:txBody>
      </p:sp>
      <p:sp>
        <p:nvSpPr>
          <p:cNvPr id="17" name="TextBox 16"/>
          <p:cNvSpPr txBox="1"/>
          <p:nvPr/>
        </p:nvSpPr>
        <p:spPr>
          <a:xfrm>
            <a:off x="7037885" y="1395079"/>
            <a:ext cx="2692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Default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생성된 설정으로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SSH(22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번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port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대해서 모든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부터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접속이 가능하도록 설정됨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(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보안상 이 라인은 삭제가 필요함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SSH port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대해서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[My IP]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선택하면 현재 접속한 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PC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자동으로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source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설정해줌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description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적절한 설명을 추가함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[Review and Launch]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424972" y="3590144"/>
            <a:ext cx="6373067" cy="127417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938854" y="5058054"/>
            <a:ext cx="1054057" cy="207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34966" y="3365293"/>
            <a:ext cx="6373067" cy="15240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" y="1323894"/>
            <a:ext cx="6544092" cy="42539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1.8. Step 6: Configure Security Group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접속을 허용할 </a:t>
            </a:r>
            <a:r>
              <a:rPr lang="en-US" altLang="ko-KR" kern="0" dirty="0" smtClean="0"/>
              <a:t>IP</a:t>
            </a:r>
            <a:r>
              <a:rPr lang="ko-KR" altLang="en-US" kern="0" dirty="0" smtClean="0"/>
              <a:t>와 </a:t>
            </a:r>
            <a:r>
              <a:rPr lang="en-US" altLang="ko-KR" kern="0" dirty="0" smtClean="0"/>
              <a:t>Port</a:t>
            </a:r>
            <a:r>
              <a:rPr lang="ko-KR" altLang="en-US" kern="0" dirty="0" smtClean="0"/>
              <a:t>번호를 추가함</a:t>
            </a:r>
            <a:endParaRPr lang="en-US" altLang="ko-KR" kern="0" dirty="0"/>
          </a:p>
        </p:txBody>
      </p:sp>
      <p:sp>
        <p:nvSpPr>
          <p:cNvPr id="17" name="TextBox 16"/>
          <p:cNvSpPr txBox="1"/>
          <p:nvPr/>
        </p:nvSpPr>
        <p:spPr>
          <a:xfrm>
            <a:off x="7037885" y="1395079"/>
            <a:ext cx="269285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Bastion Host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용으로 새롭게 만들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것으므로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[Create a new security group]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체크한다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Security group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이름과 설명을 기술한다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Default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생성된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Rule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은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SSH(22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번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port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대해서 모든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로부터 접속이 가능하도록 설정됨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보안상 문제가 있기 때문에 이 라인은 삭제가 필요함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SSH port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대해서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[My IP]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선택하면 현재 접속한 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PC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자동으로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source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설정해줌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 description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접속하는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Source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정보를 적절하게 추가함</a:t>
            </a: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[Review and Launch]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최종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review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424972" y="3590144"/>
            <a:ext cx="6373067" cy="127417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938854" y="5058054"/>
            <a:ext cx="1054057" cy="207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(5)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103747" y="2374693"/>
            <a:ext cx="2361574" cy="147527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27346" y="3365293"/>
            <a:ext cx="6373067" cy="15240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210426" y="2763313"/>
            <a:ext cx="3077853" cy="338027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754" y="1329380"/>
            <a:ext cx="6527306" cy="42544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383" y="1325880"/>
            <a:ext cx="6564287" cy="42748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1.9. Step 7: Review Instance Launch(1/2)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Step1 ~ Step6</a:t>
            </a:r>
            <a:r>
              <a:rPr lang="ko-KR" altLang="en-US" kern="0" dirty="0" smtClean="0"/>
              <a:t>까지 설정한 값들이 정상적인 지 확인후에 </a:t>
            </a:r>
            <a:r>
              <a:rPr lang="en-US" altLang="ko-KR" kern="0" dirty="0" smtClean="0"/>
              <a:t>Instance</a:t>
            </a:r>
            <a:r>
              <a:rPr lang="ko-KR" altLang="en-US" kern="0" dirty="0" smtClean="0"/>
              <a:t>를 생성함</a:t>
            </a:r>
            <a:endParaRPr lang="en-US" altLang="ko-KR" kern="0" dirty="0"/>
          </a:p>
        </p:txBody>
      </p:sp>
      <p:sp>
        <p:nvSpPr>
          <p:cNvPr id="17" name="TextBox 16"/>
          <p:cNvSpPr txBox="1"/>
          <p:nvPr/>
        </p:nvSpPr>
        <p:spPr>
          <a:xfrm>
            <a:off x="7037885" y="1395079"/>
            <a:ext cx="269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설정된 내용을 확인하고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[Launch]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Instance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생성한다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6388559" y="5073044"/>
            <a:ext cx="776739" cy="207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" y="1323975"/>
            <a:ext cx="6597970" cy="39795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1.9. Step 7: Review Instance Launch(2/2)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Key pair </a:t>
            </a:r>
            <a:r>
              <a:rPr lang="ko-KR" altLang="en-US" kern="0" dirty="0" smtClean="0"/>
              <a:t>파일을 생성 및 다운로드 함</a:t>
            </a:r>
            <a:endParaRPr lang="en-US" altLang="ko-KR" kern="0" dirty="0"/>
          </a:p>
        </p:txBody>
      </p:sp>
      <p:sp>
        <p:nvSpPr>
          <p:cNvPr id="17" name="TextBox 16"/>
          <p:cNvSpPr txBox="1"/>
          <p:nvPr/>
        </p:nvSpPr>
        <p:spPr>
          <a:xfrm>
            <a:off x="7037885" y="1395079"/>
            <a:ext cx="269285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새로운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key pair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생성하기 위하여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[Create a new key pair]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Key pair name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설정한다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[Download Key Pair]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눌러 파일을 다운로드 받는다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※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주의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이 파일은 잘 보관하여 나중에 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putty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와 같은 </a:t>
            </a:r>
            <a:r>
              <a:rPr lang="en-US" altLang="ko-KR" sz="120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ssh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접속 프로그램과 연동할 때에 사용한다</a:t>
            </a:r>
            <a:r>
              <a:rPr lang="en-US" altLang="ko-KR" sz="120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[Launch Instances]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 Instance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생성한다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>
              <a:buAutoNum type="arabicPeriod"/>
            </a:pPr>
            <a:endParaRPr lang="en-US" altLang="ko-KR" sz="12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Key Pair : EC2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시스템에 접속할 때에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ID/PASSWD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방식으로 접속하면 보안에 취약하므로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key pair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등록하여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key pair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파일을 가진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PC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또는 서버에서만 접속할 수 있도록 허용한다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4642205" y="4765745"/>
            <a:ext cx="1039067" cy="207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1923988" y="3200400"/>
            <a:ext cx="3554917" cy="12741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926486" y="3705069"/>
            <a:ext cx="3554917" cy="13990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469817" y="3864965"/>
            <a:ext cx="1009087" cy="13741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25" y="1343025"/>
            <a:ext cx="7153276" cy="3632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366904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1. VPC(Virtual Private Cloud)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VPC</a:t>
            </a:r>
            <a:r>
              <a:rPr lang="ko-KR" altLang="en-US" kern="0" dirty="0" smtClean="0"/>
              <a:t>명과 </a:t>
            </a:r>
            <a:r>
              <a:rPr lang="en-US" altLang="ko-KR" kern="0" dirty="0" smtClean="0"/>
              <a:t>CIDR(Classless Inter-Domain Routing) block</a:t>
            </a:r>
            <a:r>
              <a:rPr lang="ko-KR" altLang="en-US" kern="0" dirty="0" smtClean="0"/>
              <a:t>값을 설정함</a:t>
            </a:r>
            <a:endParaRPr lang="en-US" altLang="ko-KR" kern="0" dirty="0"/>
          </a:p>
        </p:txBody>
      </p:sp>
      <p:sp>
        <p:nvSpPr>
          <p:cNvPr id="31" name="직사각형 30"/>
          <p:cNvSpPr/>
          <p:nvPr/>
        </p:nvSpPr>
        <p:spPr bwMode="auto">
          <a:xfrm>
            <a:off x="1558571" y="3292340"/>
            <a:ext cx="3904821" cy="18691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552949" y="3739267"/>
            <a:ext cx="4173293" cy="20466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625" y="5257800"/>
            <a:ext cx="9464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1). VPC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명을 입력한다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  - 1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개의 계정에는 여러 개의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VPC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를 생성할 수 있으므로 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VPC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명은 구축할 시스템명칭이 들어가도록 하여 쉽게 구분할 수 있도록 한다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2).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사용할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대역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(CIDR)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설정함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CIDR(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사이더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 : Classless Inter-Domain Routing</a:t>
            </a:r>
          </a:p>
          <a:p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   - CIDR </a:t>
            </a:r>
            <a:r>
              <a:rPr lang="ko-KR" altLang="en-US" sz="1200" b="0" dirty="0" smtClean="0">
                <a:latin typeface="맑은 고딕" pitchFamily="50" charset="-127"/>
                <a:ea typeface="맑은 고딕" pitchFamily="50" charset="-127"/>
              </a:rPr>
              <a:t>참고 자료</a:t>
            </a:r>
            <a:r>
              <a:rPr lang="en-US" altLang="ko-KR" sz="1200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https://ko.wikipedia.org/wiki/%EC%82%AC%EC%9D%B4%EB%8D%94_(%EB%84%A4%ED%8A%B8%EC%9B%8C%ED%82%B9)</a:t>
            </a:r>
            <a:endParaRPr lang="en-US" altLang="ko-KR" sz="1050" b="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3).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화면을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Scroll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하여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[Create VPC] button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을 눌러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VPC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생성한다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7779" y="3710046"/>
            <a:ext cx="25431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※ CIDR</a:t>
            </a:r>
            <a:r>
              <a:rPr lang="ko-KR" altLang="en-US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값은 </a:t>
            </a:r>
            <a:r>
              <a:rPr lang="ko-KR" altLang="en-US" sz="1050" b="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고객사</a:t>
            </a:r>
            <a:r>
              <a:rPr lang="ko-KR" altLang="en-US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마다 </a:t>
            </a:r>
            <a:r>
              <a:rPr lang="en-US" altLang="ko-KR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IP </a:t>
            </a:r>
            <a:r>
              <a:rPr lang="ko-KR" altLang="en-US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관리 정책에 맞게 설정이 필요함</a:t>
            </a:r>
            <a:r>
              <a:rPr lang="en-US" altLang="ko-KR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050" b="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50" b="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3175" y="4741488"/>
            <a:ext cx="1885950" cy="37819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 bwMode="auto">
          <a:xfrm>
            <a:off x="7339223" y="4821382"/>
            <a:ext cx="1447425" cy="23842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 VPC </a:t>
            </a:r>
            <a:r>
              <a:rPr lang="ko-KR" altLang="en-US" sz="1400" dirty="0" smtClean="0"/>
              <a:t>생성하기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1.4. VPC</a:t>
            </a:r>
            <a:r>
              <a:rPr lang="ko-KR" altLang="en-US" sz="1400" dirty="0" smtClean="0"/>
              <a:t>명</a:t>
            </a:r>
            <a:r>
              <a:rPr lang="en-US" altLang="ko-KR" sz="1400" dirty="0" smtClean="0"/>
              <a:t>/CIDR block </a:t>
            </a:r>
            <a:r>
              <a:rPr lang="ko-KR" altLang="en-US" sz="1400" dirty="0" smtClean="0"/>
              <a:t>입력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1.</a:t>
            </a:r>
            <a:r>
              <a:rPr lang="ko-KR" altLang="en-US" sz="1400" dirty="0" smtClean="0"/>
              <a:t>서버 생성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1.10. EC2 Instance </a:t>
            </a:r>
            <a:r>
              <a:rPr lang="ko-KR" altLang="en-US" sz="1400" dirty="0" smtClean="0"/>
              <a:t>생성 확인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Instances &gt; Instances </a:t>
            </a:r>
            <a:r>
              <a:rPr lang="ko-KR" altLang="en-US" kern="0" dirty="0" smtClean="0"/>
              <a:t>메뉴에서 생성된 것을 확인할 수 있으며</a:t>
            </a:r>
            <a:r>
              <a:rPr lang="en-US" altLang="ko-KR" kern="0" dirty="0" smtClean="0"/>
              <a:t>, </a:t>
            </a:r>
            <a:r>
              <a:rPr lang="ko-KR" altLang="en-US" kern="0" dirty="0" err="1" smtClean="0"/>
              <a:t>생성중에</a:t>
            </a:r>
            <a:r>
              <a:rPr lang="ko-KR" altLang="en-US" kern="0" dirty="0" smtClean="0"/>
              <a:t> 있으면 </a:t>
            </a:r>
            <a:r>
              <a:rPr lang="en-US" altLang="ko-KR" kern="0" dirty="0" smtClean="0"/>
              <a:t>Pending</a:t>
            </a:r>
            <a:r>
              <a:rPr lang="ko-KR" altLang="en-US" kern="0" dirty="0" smtClean="0"/>
              <a:t>상태로 있다가 </a:t>
            </a:r>
            <a:r>
              <a:rPr lang="en-US" altLang="ko-KR" kern="0" dirty="0" smtClean="0"/>
              <a:t>Running </a:t>
            </a:r>
            <a:r>
              <a:rPr lang="ko-KR" altLang="en-US" kern="0" dirty="0" smtClean="0"/>
              <a:t>상태로 변경됨</a:t>
            </a:r>
            <a:endParaRPr lang="en-US" altLang="ko-KR" kern="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729" y="1845214"/>
            <a:ext cx="7010901" cy="41967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 bwMode="auto">
          <a:xfrm>
            <a:off x="2668499" y="3397769"/>
            <a:ext cx="5418694" cy="15490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고정 </a:t>
            </a:r>
            <a:r>
              <a:rPr lang="en-US" altLang="ko-KR" sz="1400" dirty="0" smtClean="0"/>
              <a:t>IP </a:t>
            </a:r>
            <a:r>
              <a:rPr lang="ko-KR" altLang="en-US" sz="1400" dirty="0" smtClean="0"/>
              <a:t>할당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2.1. Elastic IPs</a:t>
            </a:r>
            <a:r>
              <a:rPr lang="ko-KR" altLang="en-US" sz="1400" dirty="0" smtClean="0"/>
              <a:t>로 이동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AWS Services </a:t>
            </a:r>
            <a:r>
              <a:rPr lang="ko-KR" altLang="en-US" kern="0" dirty="0" smtClean="0"/>
              <a:t>검색 창에 </a:t>
            </a:r>
            <a:r>
              <a:rPr lang="en-US" altLang="ko-KR" kern="0" dirty="0" smtClean="0"/>
              <a:t>“EC2”</a:t>
            </a:r>
            <a:r>
              <a:rPr lang="ko-KR" altLang="en-US" kern="0" dirty="0" smtClean="0"/>
              <a:t>를 입력하여 </a:t>
            </a:r>
            <a:r>
              <a:rPr lang="en-US" altLang="ko-KR" kern="0" dirty="0" smtClean="0"/>
              <a:t>EC2 </a:t>
            </a:r>
            <a:r>
              <a:rPr lang="ko-KR" altLang="en-US" kern="0" dirty="0" smtClean="0"/>
              <a:t>화면으로 이동 후에 좌측의 </a:t>
            </a:r>
            <a:r>
              <a:rPr lang="en-US" altLang="ko-KR" kern="0" dirty="0" smtClean="0"/>
              <a:t>Elastic IPs menu</a:t>
            </a:r>
            <a:r>
              <a:rPr lang="ko-KR" altLang="en-US" kern="0" dirty="0" smtClean="0"/>
              <a:t>를 </a:t>
            </a:r>
            <a:r>
              <a:rPr lang="en-US" altLang="ko-KR" kern="0" dirty="0" smtClean="0"/>
              <a:t>Click</a:t>
            </a:r>
            <a:r>
              <a:rPr lang="ko-KR" altLang="en-US" kern="0" dirty="0" smtClean="0"/>
              <a:t>함</a:t>
            </a:r>
            <a:endParaRPr lang="en-US" altLang="ko-KR" kern="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993" y="1234441"/>
            <a:ext cx="6273727" cy="45901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7060" y="2846356"/>
            <a:ext cx="6499860" cy="27319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32154" y="5922108"/>
            <a:ext cx="915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고정된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사용하기 위한 서비스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</a:p>
          <a:p>
            <a:pPr marL="228600" indent="-228600"/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할당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받은 후에는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NAT Gateway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등 고정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가 필요한 시스템이나 서비스에 할당하지 않으면 과금이 일어나므로 필요한 시점에 할당 받고 바로 사용 설정해야 함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(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전세계적으로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Public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개수 제한에 따라 할당받고 미사용에 대한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패널티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682405" y="1228659"/>
            <a:ext cx="2779416" cy="193741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032003" y="2019826"/>
            <a:ext cx="3362034" cy="48700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800699">
            <a:off x="3145591" y="2526501"/>
            <a:ext cx="1264565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Elastic IPs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이동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고정 </a:t>
            </a:r>
            <a:r>
              <a:rPr lang="en-US" altLang="ko-KR" sz="1400" dirty="0" smtClean="0"/>
              <a:t>IP </a:t>
            </a:r>
            <a:r>
              <a:rPr lang="ko-KR" altLang="en-US" sz="1400" dirty="0" smtClean="0"/>
              <a:t>할당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2.2. Elastic IP </a:t>
            </a:r>
            <a:r>
              <a:rPr lang="ko-KR" altLang="en-US" sz="1400" dirty="0" smtClean="0"/>
              <a:t>생성화면으로 이동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Elastic IP addresses </a:t>
            </a:r>
            <a:r>
              <a:rPr lang="ko-KR" altLang="en-US" kern="0" dirty="0" smtClean="0"/>
              <a:t>화면에서 </a:t>
            </a:r>
            <a:r>
              <a:rPr lang="en-US" altLang="ko-KR" kern="0" dirty="0" smtClean="0"/>
              <a:t>[Allocate Elastic IP address]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Elastic IP </a:t>
            </a:r>
            <a:r>
              <a:rPr lang="ko-KR" altLang="en-US" kern="0" dirty="0" smtClean="0"/>
              <a:t>할당화면으로 이동함</a:t>
            </a:r>
            <a:endParaRPr lang="en-US" altLang="ko-KR" kern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4891" y="1415072"/>
            <a:ext cx="6699818" cy="4351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 bwMode="auto">
          <a:xfrm>
            <a:off x="6393556" y="1876267"/>
            <a:ext cx="1663658" cy="23359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" y="1415416"/>
            <a:ext cx="5985294" cy="210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고정 </a:t>
            </a:r>
            <a:r>
              <a:rPr lang="en-US" altLang="ko-KR" sz="1400" dirty="0" smtClean="0"/>
              <a:t>IP </a:t>
            </a:r>
            <a:r>
              <a:rPr lang="ko-KR" altLang="en-US" sz="1400" dirty="0" smtClean="0"/>
              <a:t>할당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2.3. </a:t>
            </a:r>
            <a:r>
              <a:rPr lang="ko-KR" altLang="en-US" sz="1400" dirty="0" smtClean="0"/>
              <a:t>필요한 정보 설정 및 생성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Elastic IP addresses </a:t>
            </a:r>
            <a:r>
              <a:rPr lang="ko-KR" altLang="en-US" kern="0" dirty="0" smtClean="0"/>
              <a:t>화면에서 </a:t>
            </a:r>
            <a:r>
              <a:rPr lang="en-US" altLang="ko-KR" kern="0" dirty="0" smtClean="0"/>
              <a:t>[Allocate Elastic IP address] </a:t>
            </a:r>
            <a:r>
              <a:rPr lang="ko-KR" altLang="en-US" kern="0" dirty="0" smtClean="0"/>
              <a:t>버튼을 클릭하여 </a:t>
            </a:r>
            <a:r>
              <a:rPr lang="en-US" altLang="ko-KR" kern="0" dirty="0" smtClean="0"/>
              <a:t>Elastic IP </a:t>
            </a:r>
            <a:r>
              <a:rPr lang="ko-KR" altLang="en-US" kern="0" dirty="0" smtClean="0"/>
              <a:t>할당화면으로 이동함</a:t>
            </a:r>
            <a:endParaRPr lang="en-US" altLang="ko-KR" kern="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944632" y="2735704"/>
            <a:ext cx="3855968" cy="21460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" y="3864519"/>
            <a:ext cx="6004560" cy="185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929392" y="4504544"/>
            <a:ext cx="3086348" cy="20624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510792" y="5242560"/>
            <a:ext cx="823208" cy="20711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37885" y="1395079"/>
            <a:ext cx="2692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Region (ap-northeast-2: Seoul)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정보가 맞는 정확히 확인한다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[Add tag]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눌러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/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Key=Name </a:t>
            </a:r>
            <a:b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Value=Elastic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용도에 맞는 이름을 부여한다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[Allocate]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눌러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생성한다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고정 </a:t>
            </a:r>
            <a:r>
              <a:rPr lang="en-US" altLang="ko-KR" sz="1400" dirty="0" smtClean="0"/>
              <a:t>IP </a:t>
            </a:r>
            <a:r>
              <a:rPr lang="ko-KR" altLang="en-US" sz="1400" dirty="0" smtClean="0"/>
              <a:t>할당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2.4. IP </a:t>
            </a:r>
            <a:r>
              <a:rPr lang="ko-KR" altLang="en-US" sz="1400" dirty="0" smtClean="0"/>
              <a:t>할당 정상 확인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정상적으로 </a:t>
            </a:r>
            <a:r>
              <a:rPr lang="en-US" altLang="ko-KR" kern="0" dirty="0" smtClean="0"/>
              <a:t>IP</a:t>
            </a:r>
            <a:r>
              <a:rPr lang="ko-KR" altLang="en-US" kern="0" dirty="0" smtClean="0"/>
              <a:t>가 할당되었는 지 확인</a:t>
            </a:r>
            <a:endParaRPr lang="en-US" altLang="ko-KR" kern="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0" y="1229964"/>
            <a:ext cx="7711440" cy="5015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 bwMode="auto">
          <a:xfrm>
            <a:off x="2803412" y="3402767"/>
            <a:ext cx="5928358" cy="21460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" y="1337908"/>
            <a:ext cx="6484620" cy="42229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고정 </a:t>
            </a:r>
            <a:r>
              <a:rPr lang="en-US" altLang="ko-KR" sz="1400" dirty="0" smtClean="0"/>
              <a:t>IP </a:t>
            </a:r>
            <a:r>
              <a:rPr lang="ko-KR" altLang="en-US" sz="1400" dirty="0" smtClean="0"/>
              <a:t>할당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2.5. EC2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Elastic IP </a:t>
            </a:r>
            <a:r>
              <a:rPr lang="ko-KR" altLang="en-US" sz="1400" dirty="0" smtClean="0"/>
              <a:t>연결하기 </a:t>
            </a:r>
            <a:r>
              <a:rPr lang="en-US" altLang="ko-KR" sz="1400" dirty="0" smtClean="0"/>
              <a:t>(1/2)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Elastic IPs </a:t>
            </a:r>
            <a:r>
              <a:rPr lang="ko-KR" altLang="en-US" kern="0" dirty="0" smtClean="0"/>
              <a:t>메뉴를 선택하고 연결하려는 </a:t>
            </a:r>
            <a:r>
              <a:rPr lang="en-US" altLang="ko-KR" kern="0" dirty="0" smtClean="0"/>
              <a:t>IP</a:t>
            </a:r>
            <a:r>
              <a:rPr lang="ko-KR" altLang="en-US" kern="0" dirty="0" smtClean="0"/>
              <a:t>를 선택하여 </a:t>
            </a:r>
            <a:r>
              <a:rPr lang="en-US" altLang="ko-KR" kern="0" dirty="0" smtClean="0"/>
              <a:t>[Associate Elastic IP address]</a:t>
            </a:r>
            <a:r>
              <a:rPr lang="ko-KR" altLang="en-US" kern="0" dirty="0" smtClean="0"/>
              <a:t>화면으로 이동함</a:t>
            </a:r>
            <a:endParaRPr lang="en-US" altLang="ko-KR" kern="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4636837" y="2364509"/>
            <a:ext cx="1535363" cy="15701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90617" y="4244340"/>
            <a:ext cx="1113268" cy="171261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7885" y="1395079"/>
            <a:ext cx="269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[Elastic IPs]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메뉴를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연결할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체크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우상단의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[Actions] </a:t>
            </a:r>
            <a:r>
              <a:rPr lang="ko-KR" altLang="en-US" sz="12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콤보박스에서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[Associate Elastic IP address]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1977457" y="2968551"/>
            <a:ext cx="4880546" cy="182130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454" y="1341120"/>
            <a:ext cx="6485419" cy="422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고정 </a:t>
            </a:r>
            <a:r>
              <a:rPr lang="en-US" altLang="ko-KR" sz="1400" dirty="0" smtClean="0"/>
              <a:t>IP </a:t>
            </a:r>
            <a:r>
              <a:rPr lang="ko-KR" altLang="en-US" sz="1400" dirty="0" smtClean="0"/>
              <a:t>할당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2.5. EC2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Elastic IP </a:t>
            </a:r>
            <a:r>
              <a:rPr lang="ko-KR" altLang="en-US" sz="1400" dirty="0" smtClean="0"/>
              <a:t>연결하기 </a:t>
            </a:r>
            <a:r>
              <a:rPr lang="en-US" altLang="ko-KR" sz="1400" dirty="0" smtClean="0"/>
              <a:t>(2/2)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연결하려는 </a:t>
            </a:r>
            <a:r>
              <a:rPr lang="en-US" altLang="ko-KR" kern="0" dirty="0" smtClean="0"/>
              <a:t>EC2 Instance</a:t>
            </a:r>
            <a:r>
              <a:rPr lang="ko-KR" altLang="en-US" kern="0" dirty="0" smtClean="0"/>
              <a:t>를 선택하고 </a:t>
            </a:r>
            <a:r>
              <a:rPr lang="en-US" altLang="ko-KR" kern="0" dirty="0" smtClean="0"/>
              <a:t>[Associate] </a:t>
            </a:r>
            <a:r>
              <a:rPr lang="ko-KR" altLang="en-US" kern="0" dirty="0" smtClean="0"/>
              <a:t>버튼을 눌러 연결을 완료함</a:t>
            </a:r>
            <a:endParaRPr lang="en-US" altLang="ko-KR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7037885" y="1395079"/>
            <a:ext cx="26928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Resource Type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을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instance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Instance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입력 창을 클릭하여 연결하려는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서버를 선택한다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우측하단의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[Associate] 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버튼을 클릭하여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EC2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 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Elastic IP</a:t>
            </a:r>
            <a:r>
              <a:rPr lang="ko-KR" altLang="en-US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를 연결한다</a:t>
            </a:r>
            <a:r>
              <a:rPr lang="en-US" altLang="ko-KR" sz="12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770749" y="2728708"/>
            <a:ext cx="2227284" cy="13441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773247" y="3713063"/>
            <a:ext cx="3251612" cy="334281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583247" y="5057181"/>
            <a:ext cx="925638" cy="19687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Putty</a:t>
            </a:r>
            <a:r>
              <a:rPr lang="ko-KR" altLang="en-US" sz="1400" dirty="0" smtClean="0"/>
              <a:t>로 접속하기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3.0. </a:t>
            </a:r>
            <a:r>
              <a:rPr lang="ko-KR" altLang="en-US" sz="1400" dirty="0" smtClean="0"/>
              <a:t>다운로드 및 설치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Putty</a:t>
            </a:r>
            <a:r>
              <a:rPr lang="ko-KR" altLang="en-US" kern="0" dirty="0" smtClean="0"/>
              <a:t>는 가장 많이 사용하고 있는 </a:t>
            </a:r>
            <a:r>
              <a:rPr lang="en-US" altLang="ko-KR" kern="0" dirty="0" smtClean="0"/>
              <a:t>SSH </a:t>
            </a:r>
            <a:r>
              <a:rPr lang="ko-KR" altLang="en-US" kern="0" dirty="0" smtClean="0"/>
              <a:t>및 </a:t>
            </a:r>
            <a:r>
              <a:rPr lang="en-US" altLang="ko-KR" kern="0" dirty="0" smtClean="0"/>
              <a:t>Telnet client </a:t>
            </a:r>
            <a:r>
              <a:rPr lang="ko-KR" altLang="en-US" kern="0" dirty="0" smtClean="0"/>
              <a:t>용 </a:t>
            </a:r>
            <a:r>
              <a:rPr lang="en-US" altLang="ko-KR" kern="0" dirty="0" smtClean="0"/>
              <a:t>Open Source </a:t>
            </a:r>
            <a:r>
              <a:rPr lang="ko-KR" altLang="en-US" kern="0" dirty="0" smtClean="0"/>
              <a:t>프로그램이며</a:t>
            </a:r>
            <a:r>
              <a:rPr lang="en-US" altLang="ko-KR" kern="0" dirty="0" smtClean="0"/>
              <a:t>,</a:t>
            </a:r>
            <a:r>
              <a:rPr lang="ko-KR" altLang="en-US" kern="0" dirty="0" smtClean="0"/>
              <a:t> 이를 통하여 </a:t>
            </a:r>
            <a:r>
              <a:rPr lang="en-US" altLang="ko-KR" kern="0" dirty="0" smtClean="0"/>
              <a:t>EC2 </a:t>
            </a:r>
            <a:r>
              <a:rPr lang="ko-KR" altLang="en-US" kern="0" dirty="0" smtClean="0"/>
              <a:t>연결하기</a:t>
            </a:r>
            <a:endParaRPr lang="en-US" altLang="ko-KR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712032" y="2114608"/>
            <a:ext cx="8791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1. Download </a:t>
            </a:r>
            <a:r>
              <a:rPr lang="en-US" altLang="ko-KR" sz="20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PuTTY</a:t>
            </a:r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- a free SSH and telnet client for Windows</a:t>
            </a:r>
            <a:b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</a:br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  <a:hlinkClick r:id="rId2"/>
              </a:rPr>
              <a:t>https://www.putty.org</a:t>
            </a:r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ko-KR" altLang="en-US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에서</a:t>
            </a:r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putty-64bit-</a:t>
            </a:r>
            <a:r>
              <a:rPr lang="en-US" altLang="ko-KR" sz="2000" b="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x.xx</a:t>
            </a:r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-installer.msi  </a:t>
            </a:r>
            <a:r>
              <a:rPr lang="ko-KR" altLang="en-US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형태의 파일을 </a:t>
            </a:r>
            <a:r>
              <a:rPr lang="ko-KR" altLang="en-US" sz="2000" b="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다운로드함</a:t>
            </a:r>
            <a:endParaRPr lang="en-US" altLang="ko-KR" sz="20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endParaRPr lang="en-US" altLang="ko-KR" sz="20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2. putty-64bit-</a:t>
            </a:r>
            <a:r>
              <a:rPr lang="en-US" altLang="ko-KR" sz="2000" b="0" i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x.xx</a:t>
            </a:r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-installer.msi </a:t>
            </a:r>
            <a:r>
              <a:rPr lang="ko-KR" altLang="en-US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파일을 실행하여 </a:t>
            </a:r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putty </a:t>
            </a:r>
            <a:r>
              <a:rPr lang="ko-KR" altLang="en-US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프로그램을 설치함</a:t>
            </a:r>
            <a:endParaRPr lang="en-US" altLang="ko-KR" sz="2000" b="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28600" indent="-228600"/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[next]  [next]  [install]  [finish]</a:t>
            </a:r>
          </a:p>
          <a:p>
            <a:pPr marL="228600" indent="-228600"/>
            <a:r>
              <a:rPr lang="en-US" altLang="ko-KR" sz="2000" b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Putty</a:t>
            </a:r>
            <a:r>
              <a:rPr lang="ko-KR" altLang="en-US" sz="1400" dirty="0" smtClean="0"/>
              <a:t>로 접속하기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3.1. </a:t>
            </a:r>
            <a:r>
              <a:rPr lang="en-US" altLang="ko-KR" sz="1400" dirty="0" err="1" smtClean="0"/>
              <a:t>keypair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</a:t>
            </a:r>
            <a:r>
              <a:rPr lang="en-US" altLang="ko-KR" sz="1400" dirty="0" smtClean="0"/>
              <a:t>.</a:t>
            </a:r>
            <a:r>
              <a:rPr lang="en-US" altLang="ko-KR" sz="1400" dirty="0" err="1" smtClean="0"/>
              <a:t>ppk</a:t>
            </a:r>
            <a:r>
              <a:rPr lang="ko-KR" altLang="en-US" sz="1400" dirty="0" smtClean="0"/>
              <a:t>파일로 변환하기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EC2 </a:t>
            </a:r>
            <a:r>
              <a:rPr lang="ko-KR" altLang="en-US" kern="0" dirty="0" smtClean="0"/>
              <a:t>설치 시에 다운받은 </a:t>
            </a:r>
            <a:r>
              <a:rPr lang="en-US" altLang="ko-KR" kern="0" dirty="0" err="1" smtClean="0"/>
              <a:t>Keypair</a:t>
            </a:r>
            <a:r>
              <a:rPr lang="en-US" altLang="ko-KR" kern="0" dirty="0" smtClean="0"/>
              <a:t> (.perm)  </a:t>
            </a:r>
            <a:r>
              <a:rPr lang="ko-KR" altLang="en-US" kern="0" dirty="0" smtClean="0"/>
              <a:t>파일을 </a:t>
            </a:r>
            <a:r>
              <a:rPr lang="en-US" altLang="ko-KR" kern="0" dirty="0" smtClean="0"/>
              <a:t>putty</a:t>
            </a:r>
            <a:r>
              <a:rPr lang="ko-KR" altLang="en-US" kern="0" dirty="0" smtClean="0"/>
              <a:t>에서 사용하려면 </a:t>
            </a:r>
            <a:r>
              <a:rPr lang="en-US" altLang="ko-KR" kern="0" dirty="0" smtClean="0"/>
              <a:t>.</a:t>
            </a:r>
            <a:r>
              <a:rPr lang="en-US" altLang="ko-KR" kern="0" dirty="0" err="1" smtClean="0"/>
              <a:t>ppk</a:t>
            </a:r>
            <a:r>
              <a:rPr lang="ko-KR" altLang="en-US" kern="0" dirty="0" smtClean="0"/>
              <a:t>파일로 변환이 필요함</a:t>
            </a:r>
            <a:endParaRPr lang="en-US" altLang="ko-KR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434715" y="1239756"/>
            <a:ext cx="7188463" cy="12774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  <a:buAutoNum type="arabicPeriod"/>
            </a:pP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탐색기에서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Putty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가 설치된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directory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로 이동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/>
            </a:r>
            <a:b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</a:b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   ex). C:\Program Files\</a:t>
            </a:r>
            <a:r>
              <a:rPr kumimoji="1" lang="en-US" altLang="ko-KR" sz="1400" b="0" kern="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PuTTY</a:t>
            </a:r>
            <a:endParaRPr kumimoji="1" lang="en-US" altLang="ko-KR" sz="1400" b="0" kern="0" dirty="0" smtClean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  <a:buAutoNum type="arabicPeriod"/>
            </a:pP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puttyget.exe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프로그램을 실행한다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  <a:buAutoNum type="arabicPeriod"/>
            </a:pP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Conversions &gt; Import key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메뉴를 누른 후에 </a:t>
            </a:r>
            <a:r>
              <a:rPr kumimoji="1" lang="en-US" altLang="ko-KR" sz="1400" b="0" kern="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keypair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파일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(.perm)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을 찾아 선택 후에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/>
            </a:r>
            <a:b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</a:b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하단의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[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열기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]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버튼을 눌러 </a:t>
            </a:r>
            <a:r>
              <a:rPr kumimoji="1" lang="en-US" altLang="ko-KR" sz="1400" b="0" kern="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keypair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파일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(.perm)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을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open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한다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  <a:endParaRPr kumimoji="1" lang="ko-KR" altLang="en-US" sz="1400" b="0" kern="0" dirty="0" smtClean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1245" y="2791350"/>
            <a:ext cx="4291325" cy="336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6207" y="3387778"/>
            <a:ext cx="4637062" cy="301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Putty</a:t>
            </a:r>
            <a:r>
              <a:rPr lang="ko-KR" altLang="en-US" sz="1400" dirty="0" smtClean="0"/>
              <a:t>로 접속하기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3.1. </a:t>
            </a:r>
            <a:r>
              <a:rPr lang="en-US" altLang="ko-KR" sz="1400" dirty="0" err="1" smtClean="0"/>
              <a:t>keypair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</a:t>
            </a:r>
            <a:r>
              <a:rPr lang="en-US" altLang="ko-KR" sz="1400" dirty="0" err="1" smtClean="0"/>
              <a:t>ptty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파일로 변환하기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EC2 </a:t>
            </a:r>
            <a:r>
              <a:rPr lang="ko-KR" altLang="en-US" kern="0" dirty="0" smtClean="0"/>
              <a:t>설치 시에 다운받은 </a:t>
            </a:r>
            <a:r>
              <a:rPr lang="en-US" altLang="ko-KR" kern="0" dirty="0" err="1" smtClean="0"/>
              <a:t>Keypair</a:t>
            </a:r>
            <a:r>
              <a:rPr lang="en-US" altLang="ko-KR" kern="0" dirty="0" smtClean="0"/>
              <a:t> (.perm)  </a:t>
            </a:r>
            <a:r>
              <a:rPr lang="ko-KR" altLang="en-US" kern="0" dirty="0" smtClean="0"/>
              <a:t>파일을 </a:t>
            </a:r>
            <a:r>
              <a:rPr lang="en-US" altLang="ko-KR" kern="0" dirty="0" smtClean="0"/>
              <a:t>putty</a:t>
            </a:r>
            <a:r>
              <a:rPr lang="ko-KR" altLang="en-US" kern="0" dirty="0" smtClean="0"/>
              <a:t>에서 사용하려면 </a:t>
            </a:r>
            <a:r>
              <a:rPr lang="en-US" altLang="ko-KR" kern="0" dirty="0" smtClean="0"/>
              <a:t>.</a:t>
            </a:r>
            <a:r>
              <a:rPr lang="en-US" altLang="ko-KR" kern="0" dirty="0" err="1" smtClean="0"/>
              <a:t>ptty</a:t>
            </a:r>
            <a:r>
              <a:rPr lang="en-US" altLang="ko-KR" kern="0" dirty="0" smtClean="0"/>
              <a:t> </a:t>
            </a:r>
            <a:r>
              <a:rPr lang="ko-KR" altLang="en-US" kern="0" dirty="0" smtClean="0"/>
              <a:t>파일로 변환이 필요함</a:t>
            </a:r>
            <a:endParaRPr lang="en-US" altLang="ko-KR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397240" y="1563734"/>
            <a:ext cx="3092790" cy="28637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1. [Save private key] 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버튼을 누른다 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734" y="1918523"/>
            <a:ext cx="4549516" cy="3559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 bwMode="auto">
          <a:xfrm>
            <a:off x="3746307" y="4550014"/>
            <a:ext cx="1312884" cy="209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1372" y="1944324"/>
            <a:ext cx="2486181" cy="129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17840546">
            <a:off x="4377868" y="3503106"/>
            <a:ext cx="1522773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Warning </a:t>
            </a: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메시지 출력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049795" y="2948566"/>
            <a:ext cx="823199" cy="209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6601" y="4081087"/>
            <a:ext cx="4535072" cy="2679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3686553">
            <a:off x="6004410" y="3559924"/>
            <a:ext cx="1425900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en-US" altLang="ko-KR" sz="1100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ppk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파일로 저장하기</a:t>
            </a:r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8173402" y="6466257"/>
            <a:ext cx="823199" cy="209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092267" y="5944099"/>
            <a:ext cx="3628854" cy="209364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29135" y="1596213"/>
            <a:ext cx="4630070" cy="28637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2. </a:t>
            </a:r>
            <a:r>
              <a:rPr kumimoji="1" lang="en-US" altLang="ko-KR" sz="1400" b="0" kern="0" dirty="0" err="1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PuTTYgen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warning 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메시지 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[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예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(Y)] 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버튼으로 넘어간다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  <a:endParaRPr kumimoji="1" lang="ko-KR" altLang="en-US" sz="1400" b="0" kern="0" dirty="0" smtClean="0">
              <a:solidFill>
                <a:srgbClr val="0000FF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77791" y="3470664"/>
            <a:ext cx="2635935" cy="58799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3. 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저장할 파일명을 입력하고</a:t>
            </a:r>
            <a:endParaRPr kumimoji="1" lang="en-US" altLang="ko-KR" sz="1400" b="0" kern="0" dirty="0" smtClean="0">
              <a:solidFill>
                <a:srgbClr val="0000FF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4. [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저장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]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버튼을 눌러 저장한다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  <a:endParaRPr kumimoji="1" lang="ko-KR" altLang="en-US" sz="1400" b="0" kern="0" dirty="0" smtClean="0">
              <a:solidFill>
                <a:srgbClr val="0000FF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366904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1. VPC(Virtual Private Cloud)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정상적으로 생성 완료 확인</a:t>
            </a:r>
            <a:endParaRPr lang="en-US" altLang="ko-KR" kern="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9193" y="1228005"/>
            <a:ext cx="7800457" cy="39583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 bwMode="auto">
          <a:xfrm>
            <a:off x="2482496" y="1499869"/>
            <a:ext cx="5857940" cy="36963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1011" y="4142152"/>
            <a:ext cx="7217764" cy="20837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 bwMode="auto">
          <a:xfrm>
            <a:off x="816964" y="3147934"/>
            <a:ext cx="1259174" cy="24733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2800699">
            <a:off x="1867859" y="3503531"/>
            <a:ext cx="1356814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VPC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생성확인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285999" y="5316511"/>
            <a:ext cx="7217765" cy="247338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ko-KR" altLang="en-US" sz="1400" dirty="0" smtClean="0"/>
              <a:t> </a:t>
            </a:r>
            <a:r>
              <a:rPr lang="en-US" altLang="ko-KR" sz="1400" dirty="0" smtClean="0"/>
              <a:t>1. VPC </a:t>
            </a:r>
            <a:r>
              <a:rPr lang="ko-KR" altLang="en-US" sz="1400" dirty="0" smtClean="0"/>
              <a:t>생성하기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1.5. VPC </a:t>
            </a:r>
            <a:r>
              <a:rPr lang="ko-KR" altLang="en-US" sz="1400" dirty="0" smtClean="0"/>
              <a:t>생성 완료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Putty</a:t>
            </a:r>
            <a:r>
              <a:rPr lang="ko-KR" altLang="en-US" sz="1400" dirty="0" smtClean="0"/>
              <a:t>로 접속하기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3.2. </a:t>
            </a:r>
            <a:r>
              <a:rPr lang="ko-KR" altLang="en-US" sz="1400" dirty="0" smtClean="0"/>
              <a:t>접속 정보 설정 하기 </a:t>
            </a:r>
            <a:r>
              <a:rPr lang="en-US" altLang="ko-KR" sz="1400" dirty="0" smtClean="0"/>
              <a:t>(1/2)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EC2 </a:t>
            </a:r>
            <a:r>
              <a:rPr lang="ko-KR" altLang="en-US" kern="0" dirty="0" smtClean="0"/>
              <a:t>접속 정보 </a:t>
            </a:r>
            <a:r>
              <a:rPr lang="en-US" altLang="ko-KR" kern="0" dirty="0" smtClean="0"/>
              <a:t>putty </a:t>
            </a:r>
            <a:r>
              <a:rPr lang="ko-KR" altLang="en-US" kern="0" dirty="0" smtClean="0"/>
              <a:t>프로그램에 설정하기</a:t>
            </a:r>
            <a:endParaRPr lang="en-US" altLang="ko-KR" kern="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072" y="1404203"/>
            <a:ext cx="3827377" cy="374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 bwMode="auto">
          <a:xfrm>
            <a:off x="444223" y="3479968"/>
            <a:ext cx="935621" cy="14690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604243" y="3891448"/>
            <a:ext cx="790217" cy="13953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64263" y="4417228"/>
            <a:ext cx="736877" cy="17763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724383" y="3914308"/>
            <a:ext cx="2321837" cy="20811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69634" y="1418793"/>
            <a:ext cx="4826832" cy="17729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1 ~ 3. Category &gt; [-]Connection &gt; [-]SSH &gt; [+]Auth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메뉴를 선택한다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  <a:b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</a:b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주의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: Auth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는 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[+] 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상태로 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Auth</a:t>
            </a:r>
            <a:r>
              <a:rPr kumimoji="1" lang="ko-KR" altLang="en-US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를 선택한다</a:t>
            </a:r>
            <a:r>
              <a:rPr kumimoji="1" lang="en-US" altLang="ko-KR" sz="1400" b="0" kern="0" dirty="0" smtClean="0">
                <a:solidFill>
                  <a:srgbClr val="0000FF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4. Private key file for authentication: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에서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[Browse]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버튼을 눌러 </a:t>
            </a:r>
            <a:r>
              <a:rPr kumimoji="1" lang="ko-KR" altLang="en-US" sz="1400" b="0" kern="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컨버전한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  <a:r>
              <a:rPr kumimoji="1" lang="en-US" altLang="ko-KR" sz="1400" b="0" kern="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ppk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파일을 선택한다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rgbClr val="FF0000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   </a:t>
            </a:r>
            <a:r>
              <a:rPr kumimoji="1" lang="ko-KR" altLang="en-US" sz="1400" b="0" kern="0" dirty="0" smtClean="0">
                <a:solidFill>
                  <a:srgbClr val="FF0000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하단의 </a:t>
            </a:r>
            <a:r>
              <a:rPr kumimoji="1" lang="en-US" altLang="ko-KR" sz="1400" b="0" kern="0" dirty="0" smtClean="0">
                <a:solidFill>
                  <a:srgbClr val="FF0000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[open]</a:t>
            </a:r>
            <a:r>
              <a:rPr kumimoji="1" lang="ko-KR" altLang="en-US" sz="1400" b="0" kern="0" dirty="0" smtClean="0">
                <a:solidFill>
                  <a:srgbClr val="FF0000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을 누르지 않음</a:t>
            </a:r>
            <a:endParaRPr kumimoji="1" lang="en-US" altLang="ko-KR" sz="1400" b="0" kern="0" dirty="0" smtClean="0">
              <a:solidFill>
                <a:srgbClr val="FF0000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5. Session </a:t>
            </a:r>
            <a:r>
              <a:rPr kumimoji="1" lang="ko-KR" altLang="en-US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메뉴를 눌러 </a:t>
            </a: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Session</a:t>
            </a:r>
            <a:r>
              <a:rPr kumimoji="1" lang="ko-KR" altLang="en-US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으로 이동한다</a:t>
            </a: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  <a:endParaRPr kumimoji="1" lang="ko-KR" altLang="en-US" sz="1400" b="0" kern="0" dirty="0" smtClean="0">
              <a:solidFill>
                <a:schemeClr val="tx1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452717" y="1810689"/>
            <a:ext cx="1308627" cy="20811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(5)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Putty</a:t>
            </a:r>
            <a:r>
              <a:rPr lang="ko-KR" altLang="en-US" sz="1400" dirty="0" smtClean="0"/>
              <a:t>로 접속하기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3.2. </a:t>
            </a:r>
            <a:r>
              <a:rPr lang="ko-KR" altLang="en-US" sz="1400" dirty="0" smtClean="0"/>
              <a:t>접속 정보 설정 하기 </a:t>
            </a:r>
            <a:r>
              <a:rPr lang="en-US" altLang="ko-KR" sz="1400" dirty="0" smtClean="0"/>
              <a:t>(2/2)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en-US" altLang="ko-KR" kern="0" dirty="0" smtClean="0"/>
              <a:t>EC2 </a:t>
            </a:r>
            <a:r>
              <a:rPr lang="ko-KR" altLang="en-US" kern="0" dirty="0" smtClean="0"/>
              <a:t>접속 정보 </a:t>
            </a:r>
            <a:r>
              <a:rPr lang="en-US" altLang="ko-KR" kern="0" dirty="0" smtClean="0"/>
              <a:t>putty </a:t>
            </a:r>
            <a:r>
              <a:rPr lang="ko-KR" altLang="en-US" kern="0" dirty="0" smtClean="0"/>
              <a:t>프로그램에 설정하기</a:t>
            </a:r>
            <a:endParaRPr lang="en-US" altLang="ko-KR" kern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231" y="1554824"/>
            <a:ext cx="4011328" cy="392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직사각형 22"/>
          <p:cNvSpPr/>
          <p:nvPr/>
        </p:nvSpPr>
        <p:spPr bwMode="auto">
          <a:xfrm>
            <a:off x="771633" y="2025172"/>
            <a:ext cx="935621" cy="146902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1988335" y="2544830"/>
            <a:ext cx="1720107" cy="181879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1968348" y="3499203"/>
            <a:ext cx="1777569" cy="17938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16972" y="1596108"/>
            <a:ext cx="4826832" cy="30871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1. [-] Session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메뉴를 선택한다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  <a:b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</a:br>
            <a:endParaRPr kumimoji="1" lang="en-US" altLang="ko-KR" sz="1400" b="0" kern="0" dirty="0" smtClean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2. Bastion Host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용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EC2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의 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Public IP </a:t>
            </a:r>
            <a:r>
              <a:rPr kumimoji="1" lang="ko-KR" altLang="en-US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주소를 입력한다</a:t>
            </a:r>
            <a:r>
              <a:rPr kumimoji="1" lang="en-US" altLang="ko-KR" sz="1400" b="0" kern="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endParaRPr kumimoji="1" lang="en-US" altLang="ko-KR" sz="1400" b="0" kern="0" dirty="0" smtClean="0">
              <a:solidFill>
                <a:schemeClr val="tx1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3. </a:t>
            </a:r>
            <a:r>
              <a:rPr kumimoji="1" lang="ko-KR" altLang="en-US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다음에도 접속하기 위해서 </a:t>
            </a: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Bastion Host </a:t>
            </a:r>
            <a:r>
              <a:rPr kumimoji="1" lang="ko-KR" altLang="en-US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구분 정보를 입력한다</a:t>
            </a: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   ex). enwide-bastion-host-ec2</a:t>
            </a: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endParaRPr kumimoji="1" lang="en-US" altLang="ko-KR" sz="1400" b="0" kern="0" dirty="0" smtClean="0">
              <a:solidFill>
                <a:schemeClr val="tx1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4. [Save] </a:t>
            </a:r>
            <a:r>
              <a:rPr kumimoji="1" lang="ko-KR" altLang="en-US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버튼을 눌러 설정 정보를 저장한다</a:t>
            </a: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endParaRPr kumimoji="1" lang="en-US" altLang="ko-KR" sz="1400" b="0" kern="0" dirty="0" smtClean="0">
              <a:solidFill>
                <a:schemeClr val="tx1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5. </a:t>
            </a:r>
            <a:r>
              <a:rPr kumimoji="1" lang="ko-KR" altLang="en-US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하단의 </a:t>
            </a: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[Open] </a:t>
            </a:r>
            <a:r>
              <a:rPr kumimoji="1" lang="ko-KR" altLang="en-US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버튼을 눌러 </a:t>
            </a: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EC2 </a:t>
            </a:r>
            <a:r>
              <a:rPr kumimoji="1" lang="ko-KR" altLang="en-US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서버로 접속한다</a:t>
            </a:r>
            <a:r>
              <a:rPr kumimoji="1" lang="en-US" altLang="ko-KR" sz="14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.</a:t>
            </a:r>
            <a:endParaRPr kumimoji="1" lang="ko-KR" altLang="en-US" sz="1400" b="0" kern="0" dirty="0" smtClean="0">
              <a:solidFill>
                <a:schemeClr val="tx1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784656" y="3981387"/>
            <a:ext cx="749869" cy="163393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(4)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182558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6. EC2 </a:t>
            </a:r>
            <a:r>
              <a:rPr lang="ko-KR" altLang="en-US" kern="0" dirty="0" smtClean="0">
                <a:latin typeface="맑은 고딕" pitchFamily="50" charset="-127"/>
              </a:rPr>
              <a:t>추가 </a:t>
            </a:r>
            <a:r>
              <a:rPr lang="en-US" altLang="ko-KR" kern="0" dirty="0" smtClean="0">
                <a:latin typeface="맑은 고딕" pitchFamily="50" charset="-127"/>
              </a:rPr>
              <a:t>(Bastion Host)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3. Putty</a:t>
            </a:r>
            <a:r>
              <a:rPr lang="ko-KR" altLang="en-US" sz="1400" dirty="0" smtClean="0"/>
              <a:t>로 접속하기</a:t>
            </a:r>
            <a:endParaRPr lang="en-US" altLang="ko-KR" sz="1400" dirty="0" smtClean="0"/>
          </a:p>
          <a:p>
            <a:pPr latinLnBrk="0"/>
            <a:r>
              <a:rPr lang="en-US" altLang="ko-KR" sz="1400" dirty="0" smtClean="0"/>
              <a:t>3.3. </a:t>
            </a:r>
            <a:r>
              <a:rPr lang="ko-KR" altLang="en-US" sz="1400" dirty="0" smtClean="0"/>
              <a:t>접속 하기</a:t>
            </a:r>
            <a:endParaRPr lang="ko-KR" altLang="en-US" sz="1400" dirty="0"/>
          </a:p>
        </p:txBody>
      </p:sp>
      <p:sp>
        <p:nvSpPr>
          <p:cNvPr id="16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앞의 </a:t>
            </a:r>
            <a:r>
              <a:rPr lang="en-US" altLang="ko-KR" kern="0" dirty="0" smtClean="0"/>
              <a:t>putty </a:t>
            </a:r>
            <a:r>
              <a:rPr lang="ko-KR" altLang="en-US" kern="0" dirty="0" smtClean="0"/>
              <a:t>화면에서 </a:t>
            </a:r>
            <a:r>
              <a:rPr lang="en-US" altLang="ko-KR" kern="0" dirty="0" smtClean="0"/>
              <a:t>[open] </a:t>
            </a:r>
            <a:r>
              <a:rPr lang="ko-KR" altLang="en-US" kern="0" dirty="0" smtClean="0"/>
              <a:t>버튼을 누르면 </a:t>
            </a:r>
            <a:r>
              <a:rPr lang="en-US" altLang="ko-KR" kern="0" dirty="0" smtClean="0"/>
              <a:t>terminal </a:t>
            </a:r>
            <a:r>
              <a:rPr lang="ko-KR" altLang="en-US" kern="0" dirty="0" smtClean="0"/>
              <a:t>창이 나타나며</a:t>
            </a:r>
            <a:r>
              <a:rPr lang="en-US" altLang="ko-KR" kern="0" dirty="0" smtClean="0"/>
              <a:t>, </a:t>
            </a:r>
            <a:br>
              <a:rPr lang="en-US" altLang="ko-KR" kern="0" dirty="0" smtClean="0"/>
            </a:br>
            <a:r>
              <a:rPr lang="en-US" altLang="ko-KR" kern="0" dirty="0" smtClean="0"/>
              <a:t>$ ec2-user</a:t>
            </a:r>
            <a:r>
              <a:rPr lang="ko-KR" altLang="en-US" kern="0" dirty="0" smtClean="0"/>
              <a:t>를 입력하면 비밀번호 없이 서버에 접속이 됨</a:t>
            </a:r>
            <a:endParaRPr lang="en-US" altLang="ko-KR" kern="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407" y="1291713"/>
            <a:ext cx="6124809" cy="387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9744" y="5221636"/>
            <a:ext cx="9331377" cy="120046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  <a:spAutoFit/>
          </a:bodyPr>
          <a:lstStyle/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만약 접속 오류가 난다면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….</a:t>
            </a: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- EC2 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서버의 상태가 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Running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상태가 아닌 경우</a:t>
            </a:r>
            <a:endParaRPr kumimoji="1" lang="en-US" altLang="ko-KR" sz="1200" b="0" kern="0" dirty="0" smtClean="0">
              <a:solidFill>
                <a:schemeClr val="tx1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- Security Group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에 자신의 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IP 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또는 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IP 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대역이 등록되지 않은 경우</a:t>
            </a:r>
            <a:endParaRPr kumimoji="1" lang="en-US" altLang="ko-KR" sz="1200" b="0" kern="0" dirty="0" smtClean="0">
              <a:solidFill>
                <a:schemeClr val="tx1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  <a:p>
            <a:pPr marL="342900" indent="-342900" defTabSz="915988" eaLnBrk="0" latinLnBrk="0" hangingPunct="0">
              <a:lnSpc>
                <a:spcPct val="90000"/>
              </a:lnSpc>
              <a:spcBef>
                <a:spcPct val="50000"/>
              </a:spcBef>
            </a:pP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- Elastic IP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를 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EC2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에 할당하지 않아서 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Public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IP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가 변경된 경우 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/>
            </a:r>
            <a:b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</a:b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     (Elastic IP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사용하지 않으면 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EC2 </a:t>
            </a:r>
            <a:r>
              <a:rPr kumimoji="1" lang="ko-KR" altLang="en-US" sz="1200" b="0" kern="0" dirty="0" err="1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재부팅시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IP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가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kumimoji="1" lang="ko-KR" altLang="en-US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변경됨</a:t>
            </a:r>
            <a:r>
              <a:rPr kumimoji="1" lang="en-US" altLang="ko-KR" sz="1200" b="0" kern="0" dirty="0" smtClean="0">
                <a:solidFill>
                  <a:schemeClr val="tx1"/>
                </a:solidFill>
                <a:latin typeface="맑은 고딕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kumimoji="1" lang="ko-KR" altLang="en-US" sz="1200" b="0" kern="0" dirty="0" smtClean="0">
              <a:solidFill>
                <a:schemeClr val="tx1"/>
              </a:solidFill>
              <a:latin typeface="맑은 고딕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1869" y="944380"/>
            <a:ext cx="3811954" cy="517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649" y="909401"/>
            <a:ext cx="3821414" cy="519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314004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7. RDS (Aurora </a:t>
            </a:r>
            <a:r>
              <a:rPr lang="en-US" altLang="ko-KR" kern="0" dirty="0" err="1" smtClean="0">
                <a:latin typeface="맑은 고딕" pitchFamily="50" charset="-127"/>
              </a:rPr>
              <a:t>MySQL</a:t>
            </a:r>
            <a:r>
              <a:rPr lang="en-US" altLang="ko-KR" kern="0" dirty="0" smtClean="0">
                <a:latin typeface="맑은 고딕" pitchFamily="50" charset="-127"/>
              </a:rPr>
              <a:t>) </a:t>
            </a:r>
            <a:r>
              <a:rPr lang="ko-KR" altLang="en-US" kern="0" dirty="0" smtClean="0">
                <a:latin typeface="맑은 고딕" pitchFamily="50" charset="-127"/>
              </a:rPr>
              <a:t>설치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8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>
            <a:off x="4609472" y="3365291"/>
            <a:ext cx="876925" cy="58214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E020D71-81EE-40A6-BA9A-EB2BFFAC9008}"/>
              </a:ext>
            </a:extLst>
          </p:cNvPr>
          <p:cNvSpPr txBox="1">
            <a:spLocks/>
          </p:cNvSpPr>
          <p:nvPr/>
        </p:nvSpPr>
        <p:spPr bwMode="auto">
          <a:xfrm>
            <a:off x="273050" y="296487"/>
            <a:ext cx="3366904" cy="3417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  <a:spAutoFit/>
          </a:bodyPr>
          <a:lstStyle>
            <a:lvl1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lang="ko-KR" altLang="en-US" sz="1800" b="1" baseline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+mj-cs"/>
              </a:defRPr>
            </a:lvl1pPr>
            <a:lvl2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2pPr>
            <a:lvl3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3pPr>
            <a:lvl4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4pPr>
            <a:lvl5pPr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sz="4400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5pPr>
            <a:lvl6pPr marL="4572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6pPr>
            <a:lvl7pPr marL="9144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7pPr>
            <a:lvl8pPr marL="13716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8pPr>
            <a:lvl9pPr marL="1828800" algn="l" defTabSz="9159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kumimoji="1" b="1">
                <a:solidFill>
                  <a:srgbClr val="FF7A00"/>
                </a:solidFill>
                <a:latin typeface="Lucida Sans Unicode" pitchFamily="34" charset="0"/>
                <a:ea typeface="가는각진제목체" pitchFamily="18" charset="-127"/>
              </a:defRPr>
            </a:lvl9pPr>
          </a:lstStyle>
          <a:p>
            <a:pPr latinLnBrk="0"/>
            <a:r>
              <a:rPr lang="en-US" altLang="ko-KR" kern="0" dirty="0" smtClean="0">
                <a:latin typeface="맑은 고딕" pitchFamily="50" charset="-127"/>
              </a:rPr>
              <a:t>1. VPC(Virtual Private Cloud)</a:t>
            </a:r>
            <a:endParaRPr lang="ko-KR" altLang="en-US" kern="0" dirty="0">
              <a:latin typeface="맑은 고딕" pitchFamily="50" charset="-127"/>
            </a:endParaRPr>
          </a:p>
        </p:txBody>
      </p:sp>
      <p:sp>
        <p:nvSpPr>
          <p:cNvPr id="7" name="부제목 12">
            <a:extLst>
              <a:ext uri="{FF2B5EF4-FFF2-40B4-BE49-F238E27FC236}">
                <a16:creationId xmlns:a16="http://schemas.microsoft.com/office/drawing/2014/main" id="{7624556A-BAB3-47DD-9698-352341056207}"/>
              </a:ext>
            </a:extLst>
          </p:cNvPr>
          <p:cNvSpPr txBox="1">
            <a:spLocks/>
          </p:cNvSpPr>
          <p:nvPr/>
        </p:nvSpPr>
        <p:spPr>
          <a:xfrm>
            <a:off x="273000" y="719451"/>
            <a:ext cx="9360000" cy="78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FontTx/>
              <a:buNone/>
              <a:tabLst>
                <a:tab pos="228600" algn="l"/>
              </a:tabLst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20700" indent="-166688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•"/>
              <a:tabLst>
                <a:tab pos="228600" algn="l"/>
              </a:tabLst>
              <a:defRPr sz="14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831850" indent="-120650" algn="l" defTabSz="190500" rtl="0" eaLnBrk="0" fontAlgn="base" hangingPunct="0">
              <a:spcBef>
                <a:spcPct val="45000"/>
              </a:spcBef>
              <a:spcAft>
                <a:spcPct val="0"/>
              </a:spcAft>
              <a:buClr>
                <a:srgbClr val="990000"/>
              </a:buClr>
              <a:buSzPct val="100000"/>
              <a:buChar char="-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241425" indent="-187325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15335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19907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4479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29051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362325" indent="-101600" algn="l" defTabSz="190500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</a:tabLst>
              <a:defRPr sz="12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latinLnBrk="0"/>
            <a:r>
              <a:rPr lang="ko-KR" altLang="en-US" kern="0" dirty="0" smtClean="0"/>
              <a:t>추가하려는 </a:t>
            </a:r>
            <a:r>
              <a:rPr lang="en-US" altLang="ko-KR" kern="0" dirty="0" smtClean="0"/>
              <a:t>VPC</a:t>
            </a:r>
            <a:r>
              <a:rPr lang="ko-KR" altLang="en-US" kern="0" dirty="0" smtClean="0"/>
              <a:t>를 선택 후에 우측의 </a:t>
            </a:r>
            <a:r>
              <a:rPr lang="en-US" altLang="ko-KR" kern="0" dirty="0" smtClean="0"/>
              <a:t>[Actions] </a:t>
            </a:r>
            <a:r>
              <a:rPr lang="ko-KR" altLang="en-US" kern="0" dirty="0" err="1" smtClean="0"/>
              <a:t>콤보박스에서</a:t>
            </a:r>
            <a:r>
              <a:rPr lang="ko-KR" altLang="en-US" kern="0" dirty="0" smtClean="0"/>
              <a:t> </a:t>
            </a:r>
            <a:r>
              <a:rPr lang="en-US" altLang="ko-KR" kern="0" dirty="0" smtClean="0"/>
              <a:t>[Edit CIDRs]</a:t>
            </a:r>
            <a:r>
              <a:rPr lang="ko-KR" altLang="en-US" kern="0" dirty="0" smtClean="0"/>
              <a:t>를 선택함</a:t>
            </a:r>
            <a:endParaRPr lang="en-US" altLang="ko-KR" kern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898" y="1379096"/>
            <a:ext cx="8774212" cy="41784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 bwMode="auto">
          <a:xfrm>
            <a:off x="7638473" y="2216727"/>
            <a:ext cx="1209963" cy="286327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(1)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895585" y="2681513"/>
            <a:ext cx="2027044" cy="310766"/>
          </a:xfrm>
          <a:prstGeom prst="rect">
            <a:avLst/>
          </a:prstGeom>
          <a:solidFill>
            <a:srgbClr val="FFFF00">
              <a:alpha val="15000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36000" bIns="0" rtlCol="0" anchor="ctr" anchorCtr="0"/>
          <a:lstStyle/>
          <a:p>
            <a:pPr marL="171450" indent="-171450" algn="r" latinLnBrk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11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(2)</a:t>
            </a:r>
            <a:endParaRPr lang="ko-KR" altLang="en-US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5065" y="3862428"/>
            <a:ext cx="8041005" cy="2642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화살표: 오른쪽 16">
            <a:extLst>
              <a:ext uri="{FF2B5EF4-FFF2-40B4-BE49-F238E27FC236}">
                <a16:creationId xmlns:a16="http://schemas.microsoft.com/office/drawing/2014/main" id="{AAA663DE-992F-432A-AF92-93D6D03C01EF}"/>
              </a:ext>
            </a:extLst>
          </p:cNvPr>
          <p:cNvSpPr/>
          <p:nvPr/>
        </p:nvSpPr>
        <p:spPr>
          <a:xfrm rot="5400000">
            <a:off x="7144397" y="3361125"/>
            <a:ext cx="1356814" cy="687663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CIDR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추가화면 이동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5745088" y="0"/>
            <a:ext cx="3816425" cy="622378"/>
          </a:xfrm>
        </p:spPr>
        <p:txBody>
          <a:bodyPr anchor="ctr"/>
          <a:lstStyle/>
          <a:p>
            <a:r>
              <a:rPr lang="en-US" altLang="ko-KR" sz="1400" dirty="0" smtClean="0"/>
              <a:t>2. CIDR Block </a:t>
            </a:r>
            <a:r>
              <a:rPr lang="ko-KR" altLang="en-US" sz="1400" dirty="0" smtClean="0"/>
              <a:t>추가</a:t>
            </a:r>
            <a:endParaRPr lang="en-US" altLang="ko-KR" sz="1400" dirty="0" smtClean="0"/>
          </a:p>
          <a:p>
            <a:r>
              <a:rPr lang="en-US" altLang="ko-KR" sz="1400" dirty="0" smtClean="0"/>
              <a:t>2.1. Edit CIDRs </a:t>
            </a:r>
            <a:r>
              <a:rPr lang="ko-KR" altLang="en-US" sz="1400" dirty="0" smtClean="0"/>
              <a:t>화면으로 이동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2394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ther">
  <a:themeElements>
    <a:clrScheme name="oth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ther">
      <a:majorFont>
        <a:latin typeface="Lucida Sans Unicode"/>
        <a:ea typeface="가는각진제목체"/>
        <a:cs typeface=""/>
      </a:majorFont>
      <a:minorFont>
        <a:latin typeface="Lucida Sans Unicode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solidFill>
            <a:srgbClr val="000000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lIns="144000" tIns="144000" rIns="72000" bIns="72000" rtlCol="0" anchor="t"/>
      <a:lstStyle>
        <a:defPPr marL="171450" indent="-171450" latinLnBrk="0">
          <a:lnSpc>
            <a:spcPct val="110000"/>
          </a:lnSpc>
          <a:spcBef>
            <a:spcPct val="20000"/>
          </a:spcBef>
          <a:spcAft>
            <a:spcPct val="20000"/>
          </a:spcAft>
          <a:buClrTx/>
          <a:buSzTx/>
          <a:buFont typeface="Arial" panose="020B0604020202020204" pitchFamily="34" charset="0"/>
          <a:buChar char="•"/>
          <a:defRPr sz="1200" dirty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785813" rtl="0" eaLnBrk="0" fontAlgn="t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800" b="1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가는각진제목체" pitchFamily="18" charset="-127"/>
            <a:ea typeface="가는각진제목체" pitchFamily="18" charset="-127"/>
          </a:defRPr>
        </a:defPPr>
      </a:lstStyle>
    </a:lnDef>
  </a:objectDefaults>
  <a:extraClrSchemeLst>
    <a:extraClrScheme>
      <a:clrScheme name="oth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he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ther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her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h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h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th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8A79F067D6A4F4185E781393A77A352" ma:contentTypeVersion="6" ma:contentTypeDescription="새 문서를 만듭니다." ma:contentTypeScope="" ma:versionID="4b66022605d00208ef5d8f902558956c">
  <xsd:schema xmlns:xsd="http://www.w3.org/2001/XMLSchema" xmlns:xs="http://www.w3.org/2001/XMLSchema" xmlns:p="http://schemas.microsoft.com/office/2006/metadata/properties" xmlns:ns2="6c80a9d5-04f3-4321-8a7d-1cd111540e6c" targetNamespace="http://schemas.microsoft.com/office/2006/metadata/properties" ma:root="true" ma:fieldsID="97610a710990c2c9a66bd8f7ec86e9ee" ns2:_="">
    <xsd:import namespace="6c80a9d5-04f3-4321-8a7d-1cd111540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80a9d5-04f3-4321-8a7d-1cd111540e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377379-4CB6-4D27-A5B8-DEA683805A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3AFDAB-BE92-496B-A13E-654758DF72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80a9d5-04f3-4321-8a7d-1cd111540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E42A74-B17D-4DBA-BFF2-8930F94DC82C}">
  <ds:schemaRefs>
    <ds:schemaRef ds:uri="http://schemas.microsoft.com/office/2006/documentManagement/types"/>
    <ds:schemaRef ds:uri="http://www.w3.org/XML/1998/namespace"/>
    <ds:schemaRef ds:uri="6c80a9d5-04f3-4321-8a7d-1cd111540e6c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75729</TotalTime>
  <Words>5253</Words>
  <Application>Microsoft Office PowerPoint</Application>
  <PresentationFormat>A4 용지(210x297mm)</PresentationFormat>
  <Paragraphs>642</Paragraphs>
  <Slides>83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1" baseType="lpstr">
      <vt:lpstr>가는각진제목체</vt:lpstr>
      <vt:lpstr>굴림</vt:lpstr>
      <vt:lpstr>맑은 고딕</vt:lpstr>
      <vt:lpstr>Arial</vt:lpstr>
      <vt:lpstr>Lucida Sans Unicode</vt:lpstr>
      <vt:lpstr>Times New Roman</vt:lpstr>
      <vt:lpstr>Wingdings</vt:lpstr>
      <vt:lpstr>other</vt:lpstr>
      <vt:lpstr>AWS Cloud 구성 따라 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 Korea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NGM Instance 운영 계획</dc:title>
  <dc:creator>Yeom, Seung-Myoung</dc:creator>
  <cp:lastModifiedBy>Windows 사용자</cp:lastModifiedBy>
  <cp:revision>3231</cp:revision>
  <cp:lastPrinted>2021-07-19T17:24:55Z</cp:lastPrinted>
  <dcterms:created xsi:type="dcterms:W3CDTF">2006-09-08T08:55:27Z</dcterms:created>
  <dcterms:modified xsi:type="dcterms:W3CDTF">2021-09-08T07:49:07Z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0x01010068A79F067D6A4F4185E781393A77A352</vt:lpwstr>
  </property>
</Properties>
</file>